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0E_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Lst>
  <p:notesMasterIdLst>
    <p:notesMasterId r:id="rId25"/>
  </p:notesMasterIdLst>
  <p:sldIdLst>
    <p:sldId id="278" r:id="rId5"/>
    <p:sldId id="257" r:id="rId6"/>
    <p:sldId id="258" r:id="rId7"/>
    <p:sldId id="259" r:id="rId8"/>
    <p:sldId id="260" r:id="rId9"/>
    <p:sldId id="276" r:id="rId10"/>
    <p:sldId id="261" r:id="rId11"/>
    <p:sldId id="262" r:id="rId12"/>
    <p:sldId id="263" r:id="rId13"/>
    <p:sldId id="264" r:id="rId14"/>
    <p:sldId id="279" r:id="rId15"/>
    <p:sldId id="265" r:id="rId16"/>
    <p:sldId id="266" r:id="rId17"/>
    <p:sldId id="267" r:id="rId18"/>
    <p:sldId id="269" r:id="rId19"/>
    <p:sldId id="274" r:id="rId20"/>
    <p:sldId id="275" r:id="rId21"/>
    <p:sldId id="270" r:id="rId22"/>
    <p:sldId id="271"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8D013B-4985-051B-7592-D230BF0F92EC}" name="Marcus L (SG-JDE08)" initials="M(" userId="S::marcusl@genstudents.org::19228b1b-b52a-4b3f-90d5-a88804baa51d" providerId="AD"/>
  <p188:author id="{6F9ED258-0854-F4AD-A5EC-C29DC7377127}" name="Benjamin A (SG-JDE08)" initials="BA" userId="S::BenjaminAng@genstudents.org::2972839a-7e49-4b62-bb69-141f398c30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4C2CE-C32F-47C5-E756-6C3A8B6CA8FC}" v="10" dt="2026-02-05T08:29:44.901"/>
    <p1510:client id="{CC5CDFAE-64B6-450C-8863-92EC438B5A1C}" v="53" dt="2026-02-06T01:00:07.266"/>
    <p1510:client id="{F68AF645-94E5-CF09-1C38-50282B48EAFB}" v="4" dt="2026-02-06T01:20:14.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7" autoAdjust="0"/>
    <p:restoredTop sz="74771" autoAdjust="0"/>
  </p:normalViewPr>
  <p:slideViewPr>
    <p:cSldViewPr snapToGrid="0">
      <p:cViewPr varScale="1">
        <p:scale>
          <a:sx n="61" d="100"/>
          <a:sy n="61" d="100"/>
        </p:scale>
        <p:origin x="662" y="58"/>
      </p:cViewPr>
      <p:guideLst>
        <p:guide orient="horz" pos="2160"/>
        <p:guide pos="3840"/>
      </p:guideLst>
    </p:cSldViewPr>
  </p:slideViewPr>
  <p:notesTextViewPr>
    <p:cViewPr>
      <p:scale>
        <a:sx n="1" d="1"/>
        <a:sy n="1" d="1"/>
      </p:scale>
      <p:origin x="0" y="0"/>
    </p:cViewPr>
  </p:notesTextViewPr>
  <p:sorterViewPr>
    <p:cViewPr>
      <p:scale>
        <a:sx n="100" d="100"/>
        <a:sy n="100" d="100"/>
      </p:scale>
      <p:origin x="0" y="-34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comments/modernComment_10E_0.xml><?xml version="1.0" encoding="utf-8"?>
<p188:cmLst xmlns:a="http://schemas.openxmlformats.org/drawingml/2006/main" xmlns:r="http://schemas.openxmlformats.org/officeDocument/2006/relationships" xmlns:p188="http://schemas.microsoft.com/office/powerpoint/2018/8/main">
  <p188:cm id="{C5E46349-605B-4F3A-A9BE-AAD0CAC1C31A}" authorId="{488D013B-4985-051B-7592-D230BF0F92EC}" status="resolved" created="2026-02-05T08:29:44.901" complete="100000">
    <ac:txMkLst xmlns:ac="http://schemas.microsoft.com/office/drawing/2013/main/command">
      <pc:docMk xmlns:pc="http://schemas.microsoft.com/office/powerpoint/2013/main/command"/>
      <pc:sldMk xmlns:pc="http://schemas.microsoft.com/office/powerpoint/2013/main/command" cId="0" sldId="270"/>
      <ac:spMk id="7" creationId="{3CFD0601-B019-FA1C-3B26-1F6FD84FEEDA}"/>
      <ac:txMk cp="124">
        <ac:context len="301" hash="3170043740"/>
      </ac:txMk>
    </ac:txMkLst>
    <p188:pos x="2850077" y="2068285"/>
    <p188:replyLst>
      <p188:reply id="{AD77A523-D4BC-4FE7-A704-14A87833448D}" authorId="{6F9ED258-0854-F4AD-A5EC-C29DC7377127}" created="2026-02-05T08:44:50.073">
        <p188:txBody>
          <a:bodyPr/>
          <a:lstStyle/>
          <a:p>
            <a:r>
              <a:rPr lang="en-SG"/>
              <a:t>This is already referenced as the incomplete and missing source data, because we did a ref integrity check that it identified the missing data. </a:t>
            </a:r>
          </a:p>
        </p188:txBody>
      </p188:reply>
    </p188:replyLst>
    <p188:txBody>
      <a:bodyPr/>
      <a:lstStyle/>
      <a:p>
        <a:r>
          <a:rPr lang="en-US"/>
          <a:t>Highlighted in project note as a challenged faced during the initial stage.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2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70984-E9D0-8785-0A61-EBCC10B40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2FC31-4EF1-07F7-34DD-2D2DE2E2938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D67A226-471F-208E-F0B2-57CD86BCB5EE}"/>
              </a:ext>
            </a:extLst>
          </p:cNvPr>
          <p:cNvSpPr>
            <a:spLocks noGrp="1"/>
          </p:cNvSpPr>
          <p:nvPr>
            <p:ph type="body" sz="quarter" idx="3"/>
          </p:nvPr>
        </p:nvSpPr>
        <p:spPr/>
        <p:txBody>
          <a:bodyPr/>
          <a:lstStyle/>
          <a:p>
            <a:r>
              <a:rPr dirty="0"/>
              <a:t>Introduce the project, team members, and overall goal.</a:t>
            </a:r>
          </a:p>
          <a:p>
            <a:r>
              <a:rPr dirty="0"/>
              <a:t>Presenter 1</a:t>
            </a:r>
            <a:endParaRPr lang="en-SG" dirty="0"/>
          </a:p>
          <a:p>
            <a:r>
              <a:rPr lang="en-SG" dirty="0"/>
              <a:t>Time : 10 sec</a:t>
            </a:r>
          </a:p>
          <a:p>
            <a:r>
              <a:rPr lang="en-US" dirty="0"/>
              <a:t>“Good [morning/afternoon], everyone. We’re Team BMM, and today we’ll be presenting our project on NHL Game Analytics — where we transform raw hockey data into performance intelligence. I’m Marcus, and together with Benjamin and Michelle, we’ll walk you through how we built this end-to-end analytics solution.”</a:t>
            </a:r>
            <a:endParaRPr dirty="0"/>
          </a:p>
        </p:txBody>
      </p:sp>
      <p:sp>
        <p:nvSpPr>
          <p:cNvPr id="4" name="Slide Number Placeholder 3">
            <a:extLst>
              <a:ext uri="{FF2B5EF4-FFF2-40B4-BE49-F238E27FC236}">
                <a16:creationId xmlns:a16="http://schemas.microsoft.com/office/drawing/2014/main" id="{7610DE00-21A5-7A60-90D5-1011D0F33742}"/>
              </a:ext>
            </a:extLst>
          </p:cNvPr>
          <p:cNvSpPr>
            <a:spLocks noGrp="1"/>
          </p:cNvSpPr>
          <p:nvPr>
            <p:ph type="sldNum" sz="quarter" idx="5"/>
          </p:nvPr>
        </p:nvSpPr>
        <p:spPr/>
      </p:sp>
    </p:spTree>
    <p:extLst>
      <p:ext uri="{BB962C8B-B14F-4D97-AF65-F5344CB8AC3E}">
        <p14:creationId xmlns:p14="http://schemas.microsoft.com/office/powerpoint/2010/main" val="532106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improvements and benefits.</a:t>
            </a:r>
          </a:p>
          <a:p>
            <a:r>
              <a:rPr dirty="0"/>
              <a:t>Presenter 2</a:t>
            </a:r>
          </a:p>
          <a:p>
            <a:r>
              <a:rPr dirty="0"/>
              <a:t>Time: 1</a:t>
            </a:r>
            <a:r>
              <a:rPr lang="en-SG" dirty="0"/>
              <a:t>.15</a:t>
            </a:r>
            <a:r>
              <a:rPr dirty="0"/>
              <a:t> min</a:t>
            </a:r>
            <a:endParaRPr lang="en-SG" dirty="0"/>
          </a:p>
          <a:p>
            <a:r>
              <a:rPr lang="en-US" dirty="0"/>
              <a:t>This slide shows the </a:t>
            </a:r>
            <a:r>
              <a:rPr lang="en-US" b="1" dirty="0"/>
              <a:t>final Entity Relationship Diagram</a:t>
            </a:r>
            <a:r>
              <a:rPr lang="en-US" dirty="0"/>
              <a:t>, which represents the semantic model used for analytics and reporting.</a:t>
            </a:r>
          </a:p>
          <a:p>
            <a:r>
              <a:rPr lang="en-US" dirty="0"/>
              <a:t>Structurally, this is a </a:t>
            </a:r>
            <a:r>
              <a:rPr lang="en-US" b="1" dirty="0"/>
              <a:t>fact constellation (or galaxy) schema</a:t>
            </a:r>
            <a:r>
              <a:rPr lang="en-US" dirty="0"/>
              <a:t> — meaning we have </a:t>
            </a:r>
            <a:r>
              <a:rPr lang="en-US" b="1" dirty="0"/>
              <a:t>multiple fact tables</a:t>
            </a:r>
            <a:r>
              <a:rPr lang="en-US" dirty="0"/>
              <a:t> connected to a smaller set of shared dimension tables. This design fits the NHL dataset because it contains </a:t>
            </a:r>
            <a:r>
              <a:rPr lang="en-US" b="1" dirty="0"/>
              <a:t>multiple business processes at different grains</a:t>
            </a:r>
            <a:r>
              <a:rPr lang="en-US" dirty="0"/>
              <a:t>. For example, play-by-play events occur at an event level, while player and goalie statistics are typically summarized at the game level, and shift data captures time-on-ice intervals. Modeling these as separate fact tables helps preserve the correct grain for each process while still enabling cross-analysis through common dimensions like game, player, team, and date-time.</a:t>
            </a:r>
          </a:p>
          <a:p>
            <a:r>
              <a:rPr lang="en-US" dirty="0"/>
              <a:t>During the </a:t>
            </a:r>
            <a:r>
              <a:rPr lang="en-US" b="1" dirty="0"/>
              <a:t>visualization stage in Power BI</a:t>
            </a:r>
            <a:r>
              <a:rPr lang="en-US" dirty="0"/>
              <a:t>, we identified additional structural refinements that would further improve analytical flexibility and relationship modeling. These were not implemented in the original Silver transformations but are captured here in the final ERD to guide future iterations.</a:t>
            </a:r>
          </a:p>
          <a:p>
            <a:r>
              <a:rPr lang="en-US" dirty="0"/>
              <a:t>The first refinement is addressing </a:t>
            </a:r>
            <a:r>
              <a:rPr lang="en-US" b="1" dirty="0"/>
              <a:t>reduced granularity</a:t>
            </a:r>
            <a:r>
              <a:rPr lang="en-US" dirty="0"/>
              <a:t> in the source data — for example, home and away team identifiers originally stored within a single record. Normalizing these so each team can be represented more flexibly improves relationship design and downstream analysis.</a:t>
            </a:r>
          </a:p>
          <a:p>
            <a:r>
              <a:rPr lang="en-US" dirty="0"/>
              <a:t>The second refinement is improving </a:t>
            </a:r>
            <a:r>
              <a:rPr lang="en-US" b="1" dirty="0"/>
              <a:t>attribute placement for analytics</a:t>
            </a:r>
            <a:r>
              <a:rPr lang="en-US" dirty="0"/>
              <a:t>. Certain fields are more useful when consolidated into the most relevant fact table — for instance, ensuring overtime and shootout indicators sit cleanly within the </a:t>
            </a:r>
            <a:r>
              <a:rPr lang="en-US" sz="1200" kern="1200" dirty="0">
                <a:solidFill>
                  <a:schemeClr val="tx1"/>
                </a:solidFill>
                <a:latin typeface="+mn-lt"/>
                <a:ea typeface="+mn-ea"/>
                <a:cs typeface="+mn-cs"/>
              </a:rPr>
              <a:t>fact_game</a:t>
            </a:r>
            <a:r>
              <a:rPr lang="en-US" dirty="0"/>
              <a:t> table to simplify reporting logic and improve performance.</a:t>
            </a:r>
          </a:p>
          <a:p>
            <a:r>
              <a:rPr lang="en-US" dirty="0"/>
              <a:t>Overall, this final ERD reflects both our refined domain understanding and the iterative feedback loop between modeling and visualization, forming a scalable foundation for the Gold-layer semantic model.</a:t>
            </a:r>
          </a:p>
          <a:p>
            <a:endParaRPr lang="en-SG"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4ACDC-C29D-A4CF-9189-BC454444A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10FBA-CFC0-A462-1FE9-B5ABB7CC35A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EEAD07C-5598-00B2-1C97-651C2AED1A3C}"/>
              </a:ext>
            </a:extLst>
          </p:cNvPr>
          <p:cNvSpPr>
            <a:spLocks noGrp="1"/>
          </p:cNvSpPr>
          <p:nvPr>
            <p:ph type="body" sz="quarter" idx="3"/>
          </p:nvPr>
        </p:nvSpPr>
        <p:spPr/>
        <p:txBody>
          <a:bodyPr/>
          <a:lstStyle/>
          <a:p>
            <a:r>
              <a:rPr lang="en-SG" dirty="0"/>
              <a:t>Machine Learning POC</a:t>
            </a:r>
          </a:p>
          <a:p>
            <a:endParaRPr lang="en-US" dirty="0"/>
          </a:p>
          <a:p>
            <a:r>
              <a:rPr lang="en-US" dirty="0"/>
              <a:t>We transform game data, engineer features, train a logistic regression model, and predict each team’s win probabilities.</a:t>
            </a:r>
            <a:endParaRPr dirty="0"/>
          </a:p>
        </p:txBody>
      </p:sp>
      <p:sp>
        <p:nvSpPr>
          <p:cNvPr id="4" name="Slide Number Placeholder 3">
            <a:extLst>
              <a:ext uri="{FF2B5EF4-FFF2-40B4-BE49-F238E27FC236}">
                <a16:creationId xmlns:a16="http://schemas.microsoft.com/office/drawing/2014/main" id="{CC013147-99ED-305D-E50B-233B3551D8A0}"/>
              </a:ext>
            </a:extLst>
          </p:cNvPr>
          <p:cNvSpPr>
            <a:spLocks noGrp="1"/>
          </p:cNvSpPr>
          <p:nvPr>
            <p:ph type="sldNum" sz="quarter" idx="5"/>
          </p:nvPr>
        </p:nvSpPr>
        <p:spPr/>
      </p:sp>
    </p:spTree>
    <p:extLst>
      <p:ext uri="{BB962C8B-B14F-4D97-AF65-F5344CB8AC3E}">
        <p14:creationId xmlns:p14="http://schemas.microsoft.com/office/powerpoint/2010/main" val="154421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Design principles and audience.</a:t>
            </a:r>
          </a:p>
          <a:p>
            <a:r>
              <a:t>Presenter </a:t>
            </a:r>
            <a:r>
              <a:rPr lang="en-SG"/>
              <a:t>3</a:t>
            </a:r>
            <a:endParaRPr/>
          </a:p>
          <a:p>
            <a:r>
              <a:t>Time: </a:t>
            </a:r>
            <a:r>
              <a:rPr lang="en-SG"/>
              <a:t>30 secs</a:t>
            </a:r>
          </a:p>
          <a:p>
            <a:r>
              <a:rPr lang="en-US"/>
              <a:t>For the Power BI dashboards, we focused on keeping the design </a:t>
            </a:r>
            <a:r>
              <a:rPr lang="en-US" b="1"/>
              <a:t>simple and intentional</a:t>
            </a:r>
            <a:r>
              <a:rPr lang="en-US"/>
              <a:t>. Visuals were kept uncluttered so users could quickly interpret trends without unnecessary noise.</a:t>
            </a:r>
          </a:p>
          <a:p>
            <a:r>
              <a:rPr lang="en-US"/>
              <a:t>We also ensured </a:t>
            </a:r>
            <a:r>
              <a:rPr lang="en-US" b="1"/>
              <a:t>consistent filters and slicers</a:t>
            </a:r>
            <a:r>
              <a:rPr lang="en-US"/>
              <a:t> across pages, allowing users to move between views without reorienting themselves.</a:t>
            </a:r>
          </a:p>
          <a:p>
            <a:r>
              <a:rPr lang="en-US"/>
              <a:t>The dashboards were designed with multiple audiences in mind — including </a:t>
            </a:r>
            <a:r>
              <a:rPr lang="en-US" b="1"/>
              <a:t>coaches</a:t>
            </a:r>
            <a:r>
              <a:rPr lang="en-US"/>
              <a:t>, </a:t>
            </a:r>
            <a:r>
              <a:rPr lang="en-US" b="1"/>
              <a:t>analysts</a:t>
            </a:r>
            <a:r>
              <a:rPr lang="en-US"/>
              <a:t>, and </a:t>
            </a:r>
            <a:r>
              <a:rPr lang="en-US" b="1"/>
              <a:t>operations or strategy teams</a:t>
            </a:r>
            <a:r>
              <a:rPr lang="en-US"/>
              <a:t> — balancing high-level insights with the ability to explore details when needed.</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high-level KPIs.</a:t>
            </a:r>
          </a:p>
          <a:p>
            <a:r>
              <a:t>Presenter 3</a:t>
            </a:r>
          </a:p>
          <a:p>
            <a:r>
              <a:t>Time: </a:t>
            </a:r>
            <a:r>
              <a:rPr lang="en-SG"/>
              <a:t>45 sec</a:t>
            </a:r>
          </a:p>
          <a:p>
            <a:r>
              <a:rPr lang="en-US"/>
              <a:t>This page provides a </a:t>
            </a:r>
            <a:r>
              <a:rPr lang="en-US" b="1"/>
              <a:t>league-level overview</a:t>
            </a:r>
            <a:r>
              <a:rPr lang="en-US"/>
              <a:t> of NHL performance metrics for the selected season.</a:t>
            </a:r>
          </a:p>
          <a:p>
            <a:r>
              <a:rPr lang="en-US"/>
              <a:t>Team rankings and standings are based on the standard NHL </a:t>
            </a:r>
            <a:r>
              <a:rPr lang="en-US" b="1"/>
              <a:t>points system</a:t>
            </a:r>
            <a:r>
              <a:rPr lang="en-US"/>
              <a:t>, where teams earn </a:t>
            </a:r>
            <a:r>
              <a:rPr lang="en-US" b="1"/>
              <a:t>two points for a regulation win</a:t>
            </a:r>
            <a:r>
              <a:rPr lang="en-US"/>
              <a:t> and </a:t>
            </a:r>
            <a:r>
              <a:rPr lang="en-US" b="1"/>
              <a:t>one point for an overtime or shootout loss</a:t>
            </a:r>
            <a:r>
              <a:rPr lang="en-US"/>
              <a:t>. This ensures the standings align with real-world league rules.</a:t>
            </a:r>
          </a:p>
          <a:p>
            <a:r>
              <a:rPr lang="en-US"/>
              <a:t>To allow for fair comparison across teams and games, all key performance calculations are </a:t>
            </a:r>
            <a:r>
              <a:rPr lang="en-US" b="1"/>
              <a:t>normalized on a per-60-minutes time-on-ice basis</a:t>
            </a:r>
            <a:r>
              <a:rPr lang="en-US"/>
              <a:t>. This removes bias caused by differences in game length, overtime, or player usage.</a:t>
            </a:r>
          </a:p>
          <a:p>
            <a:r>
              <a:rPr lang="en-US"/>
              <a:t>Together, this allows the dashboard to present a consistent, comparable view of league performance while still reflecting official NHL scoring logic.</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Team-level insights.</a:t>
            </a:r>
          </a:p>
          <a:p>
            <a:r>
              <a:t>Presenter 3</a:t>
            </a:r>
          </a:p>
          <a:p>
            <a:r>
              <a:t>Time: </a:t>
            </a:r>
            <a:r>
              <a:rPr lang="en-SG"/>
              <a:t>45 sec</a:t>
            </a:r>
          </a:p>
          <a:p>
            <a:r>
              <a:rPr lang="en-US"/>
              <a:t>This page focuses on </a:t>
            </a:r>
            <a:r>
              <a:rPr lang="en-US" b="1"/>
              <a:t>team-level performance</a:t>
            </a:r>
            <a:r>
              <a:rPr lang="en-US"/>
              <a:t>, comparing offensive production against defensive pressure across the league.</a:t>
            </a:r>
          </a:p>
          <a:p>
            <a:r>
              <a:rPr lang="en-US"/>
              <a:t>The scatter plot visualizes teams based on </a:t>
            </a:r>
            <a:r>
              <a:rPr lang="en-US" b="1"/>
              <a:t>shots for per game versus shots against per game</a:t>
            </a:r>
            <a:r>
              <a:rPr lang="en-US"/>
              <a:t>, with league averages shown as reference lines. This allows teams to be grouped into general play-style profiles, such as high-event, defensive, or run-and-gun teams.</a:t>
            </a:r>
          </a:p>
          <a:p>
            <a:r>
              <a:rPr lang="en-US"/>
              <a:t>Supporting KPIs on the left summarize key metrics such as </a:t>
            </a:r>
            <a:r>
              <a:rPr lang="en-US" b="1"/>
              <a:t>shots for</a:t>
            </a:r>
            <a:r>
              <a:rPr lang="en-US"/>
              <a:t>, </a:t>
            </a:r>
            <a:r>
              <a:rPr lang="en-US" b="1"/>
              <a:t>goals for</a:t>
            </a:r>
            <a:r>
              <a:rPr lang="en-US"/>
              <a:t>, </a:t>
            </a:r>
            <a:r>
              <a:rPr lang="en-US" b="1"/>
              <a:t>goals against</a:t>
            </a:r>
            <a:r>
              <a:rPr lang="en-US"/>
              <a:t>, shooting percentage, and shot share, all calculated on a per-game basis.</a:t>
            </a:r>
          </a:p>
          <a:p>
            <a:r>
              <a:rPr lang="en-US"/>
              <a:t>By normalizing the metrics and using league averages as benchmarks, this view makes it easier to identify teams that outperform expectations offensively, apply strong defensive pressure, or exhibit balanced play.</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temporal patterns.</a:t>
            </a:r>
          </a:p>
          <a:p>
            <a:r>
              <a:t>Presenter 3</a:t>
            </a:r>
          </a:p>
          <a:p>
            <a:r>
              <a:t>Time: </a:t>
            </a:r>
            <a:r>
              <a:rPr lang="en-SG"/>
              <a:t>45 sec</a:t>
            </a:r>
          </a:p>
          <a:p>
            <a:r>
              <a:rPr lang="en-US"/>
              <a:t>This page shifts the analysis from team-level performance to </a:t>
            </a:r>
            <a:r>
              <a:rPr lang="en-US" b="1"/>
              <a:t>individual skater performance</a:t>
            </a:r>
            <a:r>
              <a:rPr lang="en-US"/>
              <a:t>.</a:t>
            </a:r>
          </a:p>
          <a:p>
            <a:r>
              <a:rPr lang="en-US"/>
              <a:t>All metrics on this page are </a:t>
            </a:r>
            <a:r>
              <a:rPr lang="en-US" b="1"/>
              <a:t>normalized per 60 minutes of time on ice</a:t>
            </a:r>
            <a:r>
              <a:rPr lang="en-US"/>
              <a:t>, which allows fair comparison between players regardless of role, ice time, or line assignment.</a:t>
            </a:r>
          </a:p>
          <a:p>
            <a:r>
              <a:rPr lang="en-US"/>
              <a:t>The scatter plot compares </a:t>
            </a:r>
            <a:r>
              <a:rPr lang="en-US" b="1"/>
              <a:t>shots per 60 versus points per 60</a:t>
            </a:r>
            <a:r>
              <a:rPr lang="en-US"/>
              <a:t>, with league averages shown as reference lines. This helps distinguish different player profiles, such as efficient scorers, high-volume shooters, and players who generate shots but convert less frequently.</a:t>
            </a:r>
          </a:p>
          <a:p>
            <a:r>
              <a:rPr lang="en-US"/>
              <a:t>The table on the left provides supporting detail, including total ice time and rate-based metrics, and allows users to drill into specific teams or positions using the slicers.</a:t>
            </a:r>
          </a:p>
          <a:p>
            <a:r>
              <a:rPr lang="en-US"/>
              <a:t>Overall, this view helps identify players who drive offensive value efficiently, rather than simply those who accumulate raw totals due to higher ice time.</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9588B-1986-7874-6F5E-D9D868DEB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1D52F-D60F-9D44-E596-76D36C863BE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80C9CC1-C849-E251-9080-3FD0E51A0C1D}"/>
              </a:ext>
            </a:extLst>
          </p:cNvPr>
          <p:cNvSpPr>
            <a:spLocks noGrp="1"/>
          </p:cNvSpPr>
          <p:nvPr>
            <p:ph type="body" sz="quarter" idx="3"/>
          </p:nvPr>
        </p:nvSpPr>
        <p:spPr/>
        <p:txBody>
          <a:bodyPr/>
          <a:lstStyle/>
          <a:p>
            <a:r>
              <a:t>Explain temporal patterns.</a:t>
            </a:r>
          </a:p>
          <a:p>
            <a:r>
              <a:t>Presenter 3</a:t>
            </a:r>
          </a:p>
          <a:p>
            <a:r>
              <a:t>Time: </a:t>
            </a:r>
            <a:r>
              <a:rPr lang="en-SG"/>
              <a:t>45 sec</a:t>
            </a:r>
          </a:p>
          <a:p>
            <a:r>
              <a:rPr lang="en-US"/>
              <a:t>This page focuses on </a:t>
            </a:r>
            <a:r>
              <a:rPr lang="en-US" b="1"/>
              <a:t>goalie performance</a:t>
            </a:r>
            <a:r>
              <a:rPr lang="en-US"/>
              <a:t>, analyzed using rate-based metrics to allow fair comparison across teams and game situations.</a:t>
            </a:r>
          </a:p>
          <a:p>
            <a:r>
              <a:rPr lang="en-US"/>
              <a:t>All statistics are </a:t>
            </a:r>
            <a:r>
              <a:rPr lang="en-US" b="1"/>
              <a:t>normalized per 60 minutes of time on ice</a:t>
            </a:r>
            <a:r>
              <a:rPr lang="en-US"/>
              <a:t>, which helps account for differences in defensive systems, game pace, and total shots faced.</a:t>
            </a:r>
          </a:p>
          <a:p>
            <a:r>
              <a:rPr lang="en-US"/>
              <a:t>The scatter plot compares </a:t>
            </a:r>
            <a:r>
              <a:rPr lang="en-US" b="1"/>
              <a:t>shots against per 60</a:t>
            </a:r>
            <a:r>
              <a:rPr lang="en-US"/>
              <a:t> with </a:t>
            </a:r>
            <a:r>
              <a:rPr lang="en-US" b="1"/>
              <a:t>save percentage</a:t>
            </a:r>
            <a:r>
              <a:rPr lang="en-US"/>
              <a:t>, using league averages as reference lines. This allows us to distinguish goalies facing high defensive pressure from those operating behind stronger defensive teams.</a:t>
            </a:r>
          </a:p>
          <a:p>
            <a:r>
              <a:rPr lang="en-US"/>
              <a:t>Supporting KPIs highlight key indicators such as </a:t>
            </a:r>
            <a:r>
              <a:rPr lang="en-US" b="1"/>
              <a:t>save percentage</a:t>
            </a:r>
            <a:r>
              <a:rPr lang="en-US"/>
              <a:t>, </a:t>
            </a:r>
            <a:r>
              <a:rPr lang="en-US" b="1"/>
              <a:t>goals against average</a:t>
            </a:r>
            <a:r>
              <a:rPr lang="en-US"/>
              <a:t>, shots faced per hour, and total ice time.</a:t>
            </a:r>
          </a:p>
          <a:p>
            <a:r>
              <a:rPr lang="en-US"/>
              <a:t>Together, this view helps identify goalies who perform efficiently under pressure versus those whose strong metrics may be influenced by lower shot volumes.</a:t>
            </a:r>
          </a:p>
          <a:p>
            <a:endParaRPr lang="en-SG"/>
          </a:p>
          <a:p>
            <a:endParaRPr/>
          </a:p>
        </p:txBody>
      </p:sp>
      <p:sp>
        <p:nvSpPr>
          <p:cNvPr id="4" name="Slide Number Placeholder 3">
            <a:extLst>
              <a:ext uri="{FF2B5EF4-FFF2-40B4-BE49-F238E27FC236}">
                <a16:creationId xmlns:a16="http://schemas.microsoft.com/office/drawing/2014/main" id="{D54AE014-DCD8-B2EC-1C4C-B97130A229D3}"/>
              </a:ext>
            </a:extLst>
          </p:cNvPr>
          <p:cNvSpPr>
            <a:spLocks noGrp="1"/>
          </p:cNvSpPr>
          <p:nvPr>
            <p:ph type="sldNum" sz="quarter" idx="5"/>
          </p:nvPr>
        </p:nvSpPr>
        <p:spPr/>
      </p:sp>
    </p:spTree>
    <p:extLst>
      <p:ext uri="{BB962C8B-B14F-4D97-AF65-F5344CB8AC3E}">
        <p14:creationId xmlns:p14="http://schemas.microsoft.com/office/powerpoint/2010/main" val="4198425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SG"/>
              <a:t>Explain big picture trends</a:t>
            </a:r>
          </a:p>
          <a:p>
            <a:r>
              <a:rPr lang="en-SG"/>
              <a:t>Presenter 3</a:t>
            </a:r>
          </a:p>
          <a:p>
            <a:r>
              <a:rPr lang="en-SG"/>
              <a:t>Time: 45 sec</a:t>
            </a:r>
          </a:p>
          <a:p>
            <a:r>
              <a:rPr lang="en-US"/>
              <a:t>This page looks at </a:t>
            </a:r>
            <a:r>
              <a:rPr lang="en-US" b="1"/>
              <a:t>league-wide trends over time</a:t>
            </a:r>
            <a:r>
              <a:rPr lang="en-US"/>
              <a:t>, helping us understand how the NHL’s style of play has evolved across seasons.</a:t>
            </a:r>
          </a:p>
          <a:p>
            <a:r>
              <a:rPr lang="en-US"/>
              <a:t>The visuals track </a:t>
            </a:r>
            <a:r>
              <a:rPr lang="en-US" b="1"/>
              <a:t>average goals per game</a:t>
            </a:r>
            <a:r>
              <a:rPr lang="en-US"/>
              <a:t>, </a:t>
            </a:r>
            <a:r>
              <a:rPr lang="en-US" b="1"/>
              <a:t>shots per game</a:t>
            </a:r>
            <a:r>
              <a:rPr lang="en-US"/>
              <a:t>, </a:t>
            </a:r>
            <a:r>
              <a:rPr lang="en-US" b="1"/>
              <a:t>shooting percentage</a:t>
            </a:r>
            <a:r>
              <a:rPr lang="en-US"/>
              <a:t>, and </a:t>
            </a:r>
            <a:r>
              <a:rPr lang="en-US" b="1"/>
              <a:t>save percentage</a:t>
            </a:r>
            <a:r>
              <a:rPr lang="en-US"/>
              <a:t>, all calculated at the league level to provide a consistent macro view.</a:t>
            </a:r>
          </a:p>
          <a:p>
            <a:r>
              <a:rPr lang="en-US"/>
              <a:t>One notable inflection point occurs around the </a:t>
            </a:r>
            <a:r>
              <a:rPr lang="en-US" b="1"/>
              <a:t>2005 post-lockout period</a:t>
            </a:r>
            <a:r>
              <a:rPr lang="en-US"/>
              <a:t>, which coincides with a sharp increase in scoring. This aligns with known rule changes that encouraged faster play and reduced defensive obstruction.</a:t>
            </a:r>
          </a:p>
          <a:p>
            <a:r>
              <a:rPr lang="en-US"/>
              <a:t>Over time, we can also observe that increases in scoring are not driven solely by shot volume. Changes in </a:t>
            </a:r>
            <a:r>
              <a:rPr lang="en-US" b="1"/>
              <a:t>shooting efficiency and save percentage</a:t>
            </a:r>
            <a:r>
              <a:rPr lang="en-US"/>
              <a:t> play a significant role, reflecting tactical evolution, player skill development, and goaltending trends.</a:t>
            </a:r>
          </a:p>
          <a:p>
            <a:r>
              <a:rPr lang="en-US"/>
              <a:t>Overall, this view provides important context for interpreting team and player performance, ensuring that individual seasons are evaluated within the broader evolution of the league.</a:t>
            </a:r>
          </a:p>
          <a:p>
            <a:endParaRPr lang="en-SG"/>
          </a:p>
        </p:txBody>
      </p:sp>
    </p:spTree>
    <p:extLst>
      <p:ext uri="{BB962C8B-B14F-4D97-AF65-F5344CB8AC3E}">
        <p14:creationId xmlns:p14="http://schemas.microsoft.com/office/powerpoint/2010/main" val="1795573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Discuss challenges and validation.</a:t>
            </a:r>
          </a:p>
          <a:p>
            <a:r>
              <a:t>Presenter 3</a:t>
            </a:r>
          </a:p>
          <a:p>
            <a:r>
              <a:t>Time: </a:t>
            </a:r>
            <a:r>
              <a:rPr lang="en-SG"/>
              <a:t>55 sec</a:t>
            </a:r>
          </a:p>
          <a:p>
            <a:r>
              <a:rPr lang="en-US"/>
              <a:t>Throughout the project, we encountered several challenges that influenced both our design decisions and iteration process.</a:t>
            </a:r>
          </a:p>
          <a:p>
            <a:r>
              <a:rPr lang="en-US"/>
              <a:t>One early challenge was </a:t>
            </a:r>
            <a:r>
              <a:rPr lang="en-US" b="1"/>
              <a:t>limited domain knowledge</a:t>
            </a:r>
            <a:r>
              <a:rPr lang="en-US"/>
              <a:t>, particularly around NHL gameplay structure and event-level data. This impacted our initial modeling decisions and required refinement as our understanding improved.</a:t>
            </a:r>
          </a:p>
          <a:p>
            <a:r>
              <a:rPr lang="en-US"/>
              <a:t>We also faced </a:t>
            </a:r>
            <a:r>
              <a:rPr lang="en-US" b="1"/>
              <a:t>missing and incomplete data</a:t>
            </a:r>
            <a:r>
              <a:rPr lang="en-US"/>
              <a:t>, including gaps in team identifiers and event details. These issues required temporary remediation and highlighted the need for clearer data ownership at the source. “Dimensional Modeling” tighten process.</a:t>
            </a:r>
          </a:p>
          <a:p>
            <a:r>
              <a:rPr lang="en-US"/>
              <a:t>Another key challenge was that once the </a:t>
            </a:r>
            <a:r>
              <a:rPr lang="en-US" b="1"/>
              <a:t>semantic model was established</a:t>
            </a:r>
            <a:r>
              <a:rPr lang="en-US"/>
              <a:t>, making structural changes was no longer trivial. Significant schema changes would have required reworking earlier transformation stages, reinforcing the importance of careful upfront modeling.</a:t>
            </a:r>
          </a:p>
          <a:p>
            <a:r>
              <a:rPr lang="en-US"/>
              <a:t>Finally, </a:t>
            </a:r>
            <a:r>
              <a:rPr lang="en-US" b="1"/>
              <a:t>compute limitations in the trial environment</a:t>
            </a:r>
            <a:r>
              <a:rPr lang="en-US"/>
              <a:t> constrained parallel execution, requiring some pipelines to be run serially instead.</a:t>
            </a:r>
          </a:p>
          <a:p>
            <a:r>
              <a:rPr lang="en-US"/>
              <a:t>These challenges ultimately reinforced the importance of iterative development, strong data modeling foundations, and close alignment between analytics and engineering decisions.</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Summarize insights and business value.</a:t>
            </a:r>
          </a:p>
          <a:p>
            <a:r>
              <a:t>Presenter 3</a:t>
            </a:r>
          </a:p>
          <a:p>
            <a:r>
              <a:t>Time: </a:t>
            </a:r>
            <a:r>
              <a:rPr lang="en-SG"/>
              <a:t>55 sec</a:t>
            </a:r>
          </a:p>
          <a:p>
            <a:r>
              <a:rPr lang="en-US"/>
              <a:t>Based on the challenges encountered, several key lessons and opportunities for improvement were identified.</a:t>
            </a:r>
          </a:p>
          <a:p>
            <a:r>
              <a:rPr lang="en-US"/>
              <a:t>One important learning was the need for </a:t>
            </a:r>
            <a:r>
              <a:rPr lang="en-US" b="1"/>
              <a:t>stronger logging and monitoring of transformation activities</a:t>
            </a:r>
            <a:r>
              <a:rPr lang="en-US"/>
              <a:t>, which would improve traceability, debugging, and validation across pipeline runs.</a:t>
            </a:r>
          </a:p>
          <a:p>
            <a:r>
              <a:rPr lang="en-US"/>
              <a:t>During dashboard development, some transformations were applied at the </a:t>
            </a:r>
            <a:r>
              <a:rPr lang="en-US" b="1"/>
              <a:t>visualization layer</a:t>
            </a:r>
            <a:r>
              <a:rPr lang="en-US"/>
              <a:t> to support analysis. In future iterations, these would be incorporated back into the </a:t>
            </a:r>
            <a:r>
              <a:rPr lang="en-US" b="1"/>
              <a:t>Silver layer</a:t>
            </a:r>
            <a:r>
              <a:rPr lang="en-US"/>
              <a:t> to maintain a cleaner separation between data preparation and consumption.</a:t>
            </a:r>
          </a:p>
          <a:p>
            <a:r>
              <a:rPr lang="en-US"/>
              <a:t>The dataset also contains additional information that was not fully explored within the project timeframe. For example, </a:t>
            </a:r>
            <a:r>
              <a:rPr lang="en-US" b="1"/>
              <a:t>shot coordinate data</a:t>
            </a:r>
            <a:r>
              <a:rPr lang="en-US"/>
              <a:t> could be used for spatial and shot quality analysis, while </a:t>
            </a:r>
            <a:r>
              <a:rPr lang="en-US" b="1"/>
              <a:t>player shift data</a:t>
            </a:r>
            <a:r>
              <a:rPr lang="en-US"/>
              <a:t> could provide deeper insight into workload, fatigue, and deployment strategies.</a:t>
            </a:r>
          </a:p>
          <a:p>
            <a:r>
              <a:rPr lang="en-US"/>
              <a:t>Finally, further analysis of </a:t>
            </a:r>
            <a:r>
              <a:rPr lang="en-US" b="1"/>
              <a:t>home versus away performance</a:t>
            </a:r>
            <a:r>
              <a:rPr lang="en-US"/>
              <a:t> could uncover situational advantages and contextual trends at both the team and player levels.</a:t>
            </a:r>
          </a:p>
          <a:p>
            <a:r>
              <a:rPr lang="en-US"/>
              <a:t>These enhancements reflect the iterative nature of the data engineering process and demonstrate how analytical insights can continuously inform upstream pipeline improvements.</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the motivation and business value.</a:t>
            </a:r>
          </a:p>
          <a:p>
            <a:r>
              <a:rPr dirty="0"/>
              <a:t>Presenter 1</a:t>
            </a:r>
          </a:p>
          <a:p>
            <a:r>
              <a:rPr dirty="0"/>
              <a:t>Time: </a:t>
            </a:r>
            <a:r>
              <a:rPr lang="en-SG" dirty="0"/>
              <a:t>30</a:t>
            </a:r>
            <a:r>
              <a:rPr dirty="0"/>
              <a:t> </a:t>
            </a:r>
            <a:r>
              <a:rPr lang="en-SG" dirty="0"/>
              <a:t>secs</a:t>
            </a:r>
          </a:p>
          <a:p>
            <a:r>
              <a:rPr lang="en-US" dirty="0"/>
              <a:t>“This project leverages over 20 years of NHL match data to turn historical game records into decision-support insights. The value of this project isn’t just about hockey, it’s about showing how raw historical data can be transformed into meaningful insights</a:t>
            </a:r>
            <a:endParaRPr lang="en-SG" dirty="0"/>
          </a:p>
          <a:p>
            <a:endParaRPr lang="en-US" dirty="0"/>
          </a:p>
          <a:p>
            <a:r>
              <a:rPr lang="en-US" dirty="0"/>
              <a:t>By organizing and modeling this data properly, we can identify performance trends, compare players and teams objectively, and understand how the league evolves over time. From a business standpoint, this is similar to how organizations use data to guide decisions — whether it’s performance benchmarking, strategy planning, or reporting. So this project demonstrates how good data structure turns information into something you can actually use to make decisions.”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452CF-4162-3A96-005D-0A8F7D695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600CE-0CDE-6AF3-EDEA-886476B1A4C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D4AEDA8-2FF6-DCDB-2B47-BE8F7B04511E}"/>
              </a:ext>
            </a:extLst>
          </p:cNvPr>
          <p:cNvSpPr>
            <a:spLocks noGrp="1"/>
          </p:cNvSpPr>
          <p:nvPr>
            <p:ph type="body" sz="quarter" idx="3"/>
          </p:nvPr>
        </p:nvSpPr>
        <p:spPr/>
        <p:txBody>
          <a:bodyPr/>
          <a:lstStyle/>
          <a:p>
            <a:br>
              <a:rPr lang="en-SG"/>
            </a:br>
            <a:endParaRPr/>
          </a:p>
        </p:txBody>
      </p:sp>
      <p:sp>
        <p:nvSpPr>
          <p:cNvPr id="4" name="Slide Number Placeholder 3">
            <a:extLst>
              <a:ext uri="{FF2B5EF4-FFF2-40B4-BE49-F238E27FC236}">
                <a16:creationId xmlns:a16="http://schemas.microsoft.com/office/drawing/2014/main" id="{6F0BEEE1-67A7-E0F3-E507-C71BE5FA0195}"/>
              </a:ext>
            </a:extLst>
          </p:cNvPr>
          <p:cNvSpPr>
            <a:spLocks noGrp="1"/>
          </p:cNvSpPr>
          <p:nvPr>
            <p:ph type="sldNum" sz="quarter" idx="5"/>
          </p:nvPr>
        </p:nvSpPr>
        <p:spPr/>
      </p:sp>
    </p:spTree>
    <p:extLst>
      <p:ext uri="{BB962C8B-B14F-4D97-AF65-F5344CB8AC3E}">
        <p14:creationId xmlns:p14="http://schemas.microsoft.com/office/powerpoint/2010/main" val="29163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Walk through technical and business objectives.</a:t>
            </a:r>
          </a:p>
          <a:p>
            <a:r>
              <a:rPr dirty="0"/>
              <a:t>Presenter 1</a:t>
            </a:r>
          </a:p>
          <a:p>
            <a:r>
              <a:rPr dirty="0"/>
              <a:t>Time: </a:t>
            </a:r>
            <a:r>
              <a:rPr lang="en-SG" dirty="0"/>
              <a:t>25 sec</a:t>
            </a:r>
          </a:p>
          <a:p>
            <a:r>
              <a:rPr lang="en-US" dirty="0"/>
              <a:t>The objectives of this project were threefold.</a:t>
            </a:r>
            <a:br>
              <a:rPr lang="en-US" dirty="0"/>
            </a:br>
            <a:r>
              <a:rPr lang="en-US" dirty="0"/>
              <a:t>First, we aimed to design and implement a </a:t>
            </a:r>
            <a:r>
              <a:rPr lang="en-US" b="1" dirty="0"/>
              <a:t>scalable ELT pipeline</a:t>
            </a:r>
            <a:r>
              <a:rPr lang="en-US" dirty="0"/>
              <a:t> that could reliably ingest and transform raw NHL data.</a:t>
            </a:r>
            <a:br>
              <a:rPr lang="en-US" dirty="0"/>
            </a:br>
            <a:r>
              <a:rPr lang="en-US" dirty="0"/>
              <a:t>Second, we focused on developing an </a:t>
            </a:r>
            <a:r>
              <a:rPr lang="en-US" b="1" dirty="0"/>
              <a:t>analytics-ready dimensional data model</a:t>
            </a:r>
            <a:r>
              <a:rPr lang="en-US" dirty="0"/>
              <a:t> to support efficient querying and accurate analysis.</a:t>
            </a:r>
            <a:br>
              <a:rPr lang="en-US" dirty="0"/>
            </a:br>
            <a:r>
              <a:rPr lang="en-US" dirty="0"/>
              <a:t>Finally, we delivered an </a:t>
            </a:r>
            <a:r>
              <a:rPr lang="en-US" b="1" dirty="0"/>
              <a:t>interactive Power BI dashboard</a:t>
            </a:r>
            <a:r>
              <a:rPr lang="en-US" dirty="0"/>
              <a:t> to translate the data into meaningful insights for end users.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Describe dataset scope and challenges.</a:t>
            </a:r>
          </a:p>
          <a:p>
            <a:r>
              <a:rPr dirty="0"/>
              <a:t>Presenter 1</a:t>
            </a:r>
          </a:p>
          <a:p>
            <a:r>
              <a:rPr dirty="0"/>
              <a:t>Time: </a:t>
            </a:r>
            <a:r>
              <a:rPr lang="en-SG" dirty="0"/>
              <a:t>30</a:t>
            </a:r>
            <a:r>
              <a:rPr dirty="0"/>
              <a:t> </a:t>
            </a:r>
            <a:r>
              <a:rPr lang="en-SG" dirty="0"/>
              <a:t>secs</a:t>
            </a:r>
          </a:p>
          <a:p>
            <a:r>
              <a:rPr lang="en-US" dirty="0"/>
              <a:t>This dataset brings together detailed NHL game, player, and team data spread across 12 raw CSV files. It captures game events, player performance, and team interactions at a granular level, which allows us to analyze trends, efficiency, and performance patterns.</a:t>
            </a:r>
          </a:p>
          <a:p>
            <a:endParaRPr lang="en-US" dirty="0"/>
          </a:p>
          <a:p>
            <a:r>
              <a:rPr lang="en-US" dirty="0"/>
              <a:t>The challenge is that the data is not analytics-ready. Because it comes from multiple raw sources, we face inconsistent identifiers, missing values, schema mismatches, and broken relationships between entities. There’s also no predefined analytical structure, so we must clean, standardize, and model the data before it can support reliable insights.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Presenter 1</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Time: 50 secs</a:t>
            </a:r>
            <a:endParaRPr lang="en-US" dirty="0"/>
          </a:p>
          <a:p>
            <a:r>
              <a:rPr lang="en-US" dirty="0"/>
              <a:t>For this project we used Microsoft Fabric as our end-to-end analytics platform. The reason is simple — </a:t>
            </a:r>
          </a:p>
          <a:p>
            <a:r>
              <a:rPr lang="en-US" dirty="0"/>
              <a:t>it brings data engineering, storage, and BI into one environment, which makes the whole pipeline easier to manage.</a:t>
            </a:r>
          </a:p>
          <a:p>
            <a:endParaRPr lang="en-US" dirty="0"/>
          </a:p>
          <a:p>
            <a:r>
              <a:rPr lang="en-US" dirty="0"/>
              <a:t>We implemented a Lakehouse using Delta tables, so we get the flexibility of a data lake but with warehouse-level reliability like schema control and versioning.</a:t>
            </a:r>
          </a:p>
          <a:p>
            <a:endParaRPr lang="en-US" dirty="0"/>
          </a:p>
          <a:p>
            <a:r>
              <a:rPr lang="en-US" dirty="0" err="1"/>
              <a:t>PySpark</a:t>
            </a:r>
            <a:r>
              <a:rPr lang="en-US" dirty="0"/>
              <a:t> handles our data transformations — especially useful for cleaning and structuring large datasets efficiently.</a:t>
            </a:r>
          </a:p>
          <a:p>
            <a:endParaRPr lang="en-US" dirty="0"/>
          </a:p>
          <a:p>
            <a:r>
              <a:rPr lang="en-US" dirty="0"/>
              <a:t>Fabric pipelines orchestrate the movement of data across Bronze, Silver, and Gold layers, ensuring automation and consistency.</a:t>
            </a:r>
          </a:p>
          <a:p>
            <a:endParaRPr lang="en-US" dirty="0"/>
          </a:p>
          <a:p>
            <a:r>
              <a:rPr lang="en-US" dirty="0"/>
              <a:t>Finally, Power BI connects directly to the curated model so stakeholders can explore insights through interactive dashboards.”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CE47D-A869-FE02-39AD-D4B2312D9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8435B-45FA-11E6-7388-E195E19BF3D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B4A8153-848C-45D7-0166-9201889A4F46}"/>
              </a:ext>
            </a:extLst>
          </p:cNvPr>
          <p:cNvSpPr>
            <a:spLocks noGrp="1"/>
          </p:cNvSpPr>
          <p:nvPr>
            <p:ph type="body" sz="quarter" idx="3"/>
          </p:nvPr>
        </p:nvSpPr>
        <p:spPr/>
        <p:txBody>
          <a:bodyPr/>
          <a:lstStyle/>
          <a:p>
            <a:r>
              <a:rPr dirty="0"/>
              <a:t>Explain layered architecture and rationale.</a:t>
            </a:r>
          </a:p>
          <a:p>
            <a:r>
              <a:rPr dirty="0"/>
              <a:t>Presenter </a:t>
            </a:r>
            <a:r>
              <a:rPr lang="en-SG" dirty="0"/>
              <a:t>2</a:t>
            </a:r>
            <a:endParaRPr dirty="0"/>
          </a:p>
          <a:p>
            <a:r>
              <a:rPr dirty="0"/>
              <a:t>Time: 1 min</a:t>
            </a:r>
            <a:endParaRPr lang="en-US" dirty="0"/>
          </a:p>
          <a:p>
            <a:endParaRPr lang="en-SG" dirty="0"/>
          </a:p>
          <a:p>
            <a:r>
              <a:rPr lang="en-US" dirty="0"/>
              <a:t>This slide shows our medallion architecture, which organizes the pipeline into Bronze, Silver, and Gold layers, each with a clear purpose.</a:t>
            </a:r>
          </a:p>
          <a:p>
            <a:r>
              <a:rPr lang="en-US" dirty="0"/>
              <a:t>The Bronze layer is where raw data lands. We keep it as close to the source as possible so we preserve traceability.</a:t>
            </a:r>
          </a:p>
          <a:p>
            <a:endParaRPr lang="en-US" dirty="0"/>
          </a:p>
          <a:p>
            <a:r>
              <a:rPr lang="en-US" dirty="0"/>
              <a:t>The Silver layer is where most of the transformation happens — cleaning, standardizing, and enforcing data integrity so the data becomes reliable and structured.</a:t>
            </a:r>
          </a:p>
          <a:p>
            <a:endParaRPr lang="en-US" dirty="0"/>
          </a:p>
          <a:p>
            <a:r>
              <a:rPr lang="en-US" dirty="0"/>
              <a:t>The Gold layer is the analytics layer. Here we model the data into fact and dimension structures and build the semantic model used by Power BI.</a:t>
            </a:r>
          </a:p>
          <a:p>
            <a:endParaRPr lang="en-US" dirty="0"/>
          </a:p>
          <a:p>
            <a:r>
              <a:rPr lang="en-US" dirty="0"/>
              <a:t>This layered design helps us improve data quality step by step, prevents errors from flowing downstream, and makes the system easier to maintain. </a:t>
            </a:r>
          </a:p>
          <a:p>
            <a:endParaRPr lang="en-US" dirty="0"/>
          </a:p>
          <a:p>
            <a:r>
              <a:rPr lang="en-US" dirty="0"/>
              <a:t>It also allows us to iterate — if we discover issues during analysis, we can refine the earlier layers without breaking the whole pipeline.”</a:t>
            </a:r>
            <a:endParaRPr dirty="0"/>
          </a:p>
        </p:txBody>
      </p:sp>
      <p:sp>
        <p:nvSpPr>
          <p:cNvPr id="4" name="Slide Number Placeholder 3">
            <a:extLst>
              <a:ext uri="{FF2B5EF4-FFF2-40B4-BE49-F238E27FC236}">
                <a16:creationId xmlns:a16="http://schemas.microsoft.com/office/drawing/2014/main" id="{94B24BF6-1CD4-4B91-DB7D-5845844FE314}"/>
              </a:ext>
            </a:extLst>
          </p:cNvPr>
          <p:cNvSpPr>
            <a:spLocks noGrp="1"/>
          </p:cNvSpPr>
          <p:nvPr>
            <p:ph type="sldNum" sz="quarter" idx="5"/>
          </p:nvPr>
        </p:nvSpPr>
        <p:spPr/>
      </p:sp>
    </p:spTree>
    <p:extLst>
      <p:ext uri="{BB962C8B-B14F-4D97-AF65-F5344CB8AC3E}">
        <p14:creationId xmlns:p14="http://schemas.microsoft.com/office/powerpoint/2010/main" val="142386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Discuss raw data handling.</a:t>
            </a:r>
          </a:p>
          <a:p>
            <a:r>
              <a:rPr dirty="0"/>
              <a:t>Presenter 2</a:t>
            </a:r>
          </a:p>
          <a:p>
            <a:r>
              <a:rPr dirty="0"/>
              <a:t>Time: </a:t>
            </a:r>
            <a:r>
              <a:rPr lang="en-SG" dirty="0"/>
              <a:t>50 secs</a:t>
            </a:r>
          </a:p>
          <a:p>
            <a:r>
              <a:rPr lang="en-US" dirty="0"/>
              <a:t>The Bronze layer represents the </a:t>
            </a:r>
            <a:r>
              <a:rPr lang="en-US" b="1" dirty="0"/>
              <a:t>entry point of data into the platform</a:t>
            </a:r>
            <a:r>
              <a:rPr lang="en-US" dirty="0"/>
              <a:t> and is designed to closely mirror the source systems.</a:t>
            </a:r>
          </a:p>
          <a:p>
            <a:r>
              <a:rPr lang="en-US" dirty="0"/>
              <a:t>At this stage, data is ingested </a:t>
            </a:r>
            <a:r>
              <a:rPr lang="en-US" b="1" dirty="0"/>
              <a:t>in its raw form</a:t>
            </a:r>
            <a:r>
              <a:rPr lang="en-US" dirty="0"/>
              <a:t> directly from Kaggle without applying business logic or complex transformations. This ensures that the original data is always preserved and can be reprocessed if requirements change.</a:t>
            </a:r>
          </a:p>
          <a:p>
            <a:r>
              <a:rPr lang="en-US" dirty="0"/>
              <a:t>Processing in the Bronze layer is intentionally kept </a:t>
            </a:r>
            <a:r>
              <a:rPr lang="en-US" b="1" dirty="0"/>
              <a:t>minimal</a:t>
            </a:r>
            <a:r>
              <a:rPr lang="en-US" dirty="0"/>
              <a:t>. We focus on basic schema alignment and metadata capture while avoiding data cleansing or enrichment, which are deferred to later layers.</a:t>
            </a:r>
          </a:p>
          <a:p>
            <a:r>
              <a:rPr lang="en-US" dirty="0"/>
              <a:t>The only validation applied at this stage is a </a:t>
            </a:r>
            <a:r>
              <a:rPr lang="en-US" b="1" dirty="0"/>
              <a:t>simple referential integrity check on key identifiers</a:t>
            </a:r>
            <a:r>
              <a:rPr lang="en-US" dirty="0"/>
              <a:t>, such as game IDs, team IDs, and player IDs. This allows us to identify missing or inconsistent keys early, while deferring corrective actions to the Silver layer where proper transformations and remediation can be applied.</a:t>
            </a:r>
          </a:p>
          <a:p>
            <a:r>
              <a:rPr lang="en-US" dirty="0"/>
              <a:t>This approach improves pipeline reliability and supports an iterative development process.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Detail transformations and data quality.</a:t>
            </a:r>
          </a:p>
          <a:p>
            <a:r>
              <a:rPr dirty="0"/>
              <a:t>Presenter 2</a:t>
            </a:r>
          </a:p>
          <a:p>
            <a:r>
              <a:rPr dirty="0"/>
              <a:t>Time: 1</a:t>
            </a:r>
            <a:r>
              <a:rPr lang="en-SG" dirty="0"/>
              <a:t>.15</a:t>
            </a:r>
            <a:r>
              <a:rPr dirty="0"/>
              <a:t> min</a:t>
            </a:r>
            <a:br>
              <a:rPr lang="en-SG" dirty="0"/>
            </a:br>
            <a:r>
              <a:rPr lang="en-US" dirty="0"/>
              <a:t>The Silver layer is where the raw data is transformed into a clean, consistent, and analysis-ready structure. At this stage, we perform data cleansing and standardization, including handling null values, correcting data types, and aligning naming conventions across tables.</a:t>
            </a:r>
          </a:p>
          <a:p>
            <a:r>
              <a:rPr lang="en-US" dirty="0"/>
              <a:t>Duplicate records are identified and removed to ensure that each business entity — such as games, teams, or events — is represented only once. This improves data quality and prevents aggregation errors in downstream analysis.</a:t>
            </a:r>
          </a:p>
          <a:p>
            <a:r>
              <a:rPr lang="en-US" dirty="0"/>
              <a:t>As part of the Silver layer processing, data-fix notebooks were introduced to append missing key identifiers, such as team and event IDs. These fixes serve as temporary remediation steps to maintain referential integrity and enable downstream transformations, while clearly highlighting data quality issues that should be addressed at the source in collaboration with data owners.</a:t>
            </a:r>
          </a:p>
          <a:p>
            <a:r>
              <a:rPr lang="en-US" dirty="0"/>
              <a:t>From a pipeline orchestration perspective, the Silver layer was initially designed to execute the fix notebooks in parallel, followed by multiple transformation notebooks running in parallel once the fixes were completed. This approach reflects a scalable, production-style dependency model. However, due to compute limitations in the trial Spark environment, the pipeline was adapted to execute in a serial sequence. Despite this constraint, the logical dependency structure and data integrity guarantees were preserved.</a:t>
            </a:r>
          </a:p>
          <a:p>
            <a:r>
              <a:rPr lang="en-US" dirty="0"/>
              <a:t>Overall, the Silver layer acts as the foundation for a reliable and scalable semantic model in the Gold layer.</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why initial model was insufficient.</a:t>
            </a:r>
          </a:p>
          <a:p>
            <a:r>
              <a:rPr dirty="0"/>
              <a:t>Presenter 2</a:t>
            </a:r>
          </a:p>
          <a:p>
            <a:r>
              <a:rPr dirty="0"/>
              <a:t>Time: </a:t>
            </a:r>
            <a:r>
              <a:rPr lang="en-SG" dirty="0"/>
              <a:t>35 secs</a:t>
            </a:r>
          </a:p>
          <a:p>
            <a:r>
              <a:rPr lang="en-US" dirty="0"/>
              <a:t>This was our initial data model, created early in the project when our domain knowledge was still developing. It closely followed the source data structure and helped us explore the dataset, but later analysis highlighted opportunities to improve relationships and grain, which led to the refined model shown next.</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5BCAD085-E8A6-8845-BD4E-CB4CCA059FC4}" type="datetimeFigureOut">
              <a:rPr lang="en-US" smtClean="0"/>
              <a:t>10-Feb-26</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1077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12588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0910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1FF6DA9-008F-8B48-92A6-B652298478BF}"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35393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2392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10-Feb-26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8263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10-Feb-26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98718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10-Feb-26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8783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BCAD085-E8A6-8845-BD4E-CB4CCA059FC4}" type="datetimeFigureOut">
              <a:rPr lang="en-US" smtClean="0"/>
              <a:t>10-Feb-26</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3924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10-Feb-26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668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BCAD085-E8A6-8845-BD4E-CB4CCA059FC4}" type="datetimeFigureOut">
              <a:rPr lang="en-US" smtClean="0"/>
              <a:t>10-Feb-26</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2387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655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10-Feb-26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5618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10-Feb-26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3595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10-Feb-26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8173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4530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10-Feb-26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4276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AD085-E8A6-8845-BD4E-CB4CCA059FC4}" type="datetimeFigureOut">
              <a:rPr lang="en-US" smtClean="0"/>
              <a:t>10-Feb-26</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03745734"/>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hyperlink" Target="https://www.kaggle.com/datasets/martinellis/nhl-game-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62A4B-CF0B-E12D-1FCF-123761F78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0D29B-FD30-DEBB-7ADD-2ACFA05A5572}"/>
              </a:ext>
            </a:extLst>
          </p:cNvPr>
          <p:cNvSpPr>
            <a:spLocks noGrp="1"/>
          </p:cNvSpPr>
          <p:nvPr>
            <p:ph type="title"/>
          </p:nvPr>
        </p:nvSpPr>
        <p:spPr>
          <a:xfrm>
            <a:off x="1483313" y="374429"/>
            <a:ext cx="5317537" cy="1956841"/>
          </a:xfrm>
        </p:spPr>
        <p:txBody>
          <a:bodyPr anchor="b">
            <a:normAutofit/>
          </a:bodyPr>
          <a:lstStyle/>
          <a:p>
            <a:r>
              <a:rPr lang="en-SG" sz="3600" b="1"/>
              <a:t>NHL game Analytics</a:t>
            </a:r>
          </a:p>
        </p:txBody>
      </p:sp>
      <p:sp>
        <p:nvSpPr>
          <p:cNvPr id="3" name="Content Placeholder 2">
            <a:extLst>
              <a:ext uri="{FF2B5EF4-FFF2-40B4-BE49-F238E27FC236}">
                <a16:creationId xmlns:a16="http://schemas.microsoft.com/office/drawing/2014/main" id="{5C37BCB6-CAFB-A8DE-57EF-208DC34AF074}"/>
              </a:ext>
            </a:extLst>
          </p:cNvPr>
          <p:cNvSpPr>
            <a:spLocks noGrp="1"/>
          </p:cNvSpPr>
          <p:nvPr>
            <p:ph idx="1"/>
          </p:nvPr>
        </p:nvSpPr>
        <p:spPr>
          <a:xfrm>
            <a:off x="1765493" y="2866397"/>
            <a:ext cx="3932909" cy="3320668"/>
          </a:xfrm>
        </p:spPr>
        <p:txBody>
          <a:bodyPr>
            <a:normAutofit/>
          </a:bodyPr>
          <a:lstStyle/>
          <a:p>
            <a:pPr marL="0" indent="0">
              <a:lnSpc>
                <a:spcPct val="150000"/>
              </a:lnSpc>
              <a:buNone/>
            </a:pPr>
            <a:r>
              <a:rPr lang="en-US" sz="1900"/>
              <a:t>Transforming Raw Hockey Data into Performance Intelligence</a:t>
            </a:r>
          </a:p>
          <a:p>
            <a:pPr marL="0" indent="0">
              <a:lnSpc>
                <a:spcPct val="150000"/>
              </a:lnSpc>
              <a:buNone/>
            </a:pPr>
            <a:r>
              <a:rPr lang="en-US" sz="1900"/>
              <a:t>Team : Benjamin, Michelle, Marcus</a:t>
            </a:r>
          </a:p>
        </p:txBody>
      </p:sp>
      <p:pic>
        <p:nvPicPr>
          <p:cNvPr id="7" name="Picture 6">
            <a:extLst>
              <a:ext uri="{FF2B5EF4-FFF2-40B4-BE49-F238E27FC236}">
                <a16:creationId xmlns:a16="http://schemas.microsoft.com/office/drawing/2014/main" id="{337B6FBD-BBC3-7862-D81C-F571E199F4A6}"/>
              </a:ext>
            </a:extLst>
          </p:cNvPr>
          <p:cNvPicPr>
            <a:picLocks noChangeAspect="1"/>
          </p:cNvPicPr>
          <p:nvPr/>
        </p:nvPicPr>
        <p:blipFill>
          <a:blip r:embed="rId3"/>
          <a:srcRect l="30433" r="27251"/>
          <a:stretch>
            <a:fillRect/>
          </a:stretch>
        </p:blipFill>
        <p:spPr>
          <a:xfrm>
            <a:off x="7032919"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9" name="Picture 8">
            <a:extLst>
              <a:ext uri="{FF2B5EF4-FFF2-40B4-BE49-F238E27FC236}">
                <a16:creationId xmlns:a16="http://schemas.microsoft.com/office/drawing/2014/main" id="{3416F715-A384-AA15-B026-F9FDA7731182}"/>
              </a:ext>
            </a:extLst>
          </p:cNvPr>
          <p:cNvPicPr>
            <a:picLocks noChangeAspect="1"/>
          </p:cNvPicPr>
          <p:nvPr/>
        </p:nvPicPr>
        <p:blipFill>
          <a:blip r:embed="rId4"/>
          <a:stretch>
            <a:fillRect/>
          </a:stretch>
        </p:blipFill>
        <p:spPr>
          <a:xfrm>
            <a:off x="628117" y="1257182"/>
            <a:ext cx="1137376" cy="951284"/>
          </a:xfrm>
          <a:prstGeom prst="rect">
            <a:avLst/>
          </a:prstGeom>
        </p:spPr>
      </p:pic>
    </p:spTree>
    <p:extLst>
      <p:ext uri="{BB962C8B-B14F-4D97-AF65-F5344CB8AC3E}">
        <p14:creationId xmlns:p14="http://schemas.microsoft.com/office/powerpoint/2010/main" val="1059853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342232-1A2D-096E-3A21-ABF96ED5263D}"/>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dirty="0"/>
              <a:t>Final ERD</a:t>
            </a:r>
          </a:p>
        </p:txBody>
      </p:sp>
      <p:sp>
        <p:nvSpPr>
          <p:cNvPr id="3" name="Content Placeholder 2"/>
          <p:cNvSpPr>
            <a:spLocks noGrp="1"/>
          </p:cNvSpPr>
          <p:nvPr>
            <p:ph idx="1"/>
          </p:nvPr>
        </p:nvSpPr>
        <p:spPr>
          <a:xfrm>
            <a:off x="685800" y="1864949"/>
            <a:ext cx="5306789" cy="4069080"/>
          </a:xfrm>
        </p:spPr>
        <p:txBody>
          <a:bodyPr/>
          <a:lstStyle/>
          <a:p>
            <a:r>
              <a:rPr lang="en-US" dirty="0"/>
              <a:t>Fact and dimension models finalized for efficient reporting</a:t>
            </a:r>
          </a:p>
          <a:p>
            <a:endParaRPr lang="en-US" dirty="0"/>
          </a:p>
          <a:p>
            <a:r>
              <a:rPr lang="en-US" dirty="0"/>
              <a:t>Data structures optimized to support analytics performance</a:t>
            </a:r>
          </a:p>
          <a:p>
            <a:endParaRPr lang="en-US" dirty="0"/>
          </a:p>
          <a:p>
            <a:r>
              <a:rPr lang="en-US" dirty="0"/>
              <a:t>Insights documented to guide future Silver-layer improvements</a:t>
            </a:r>
            <a:endParaRPr dirty="0"/>
          </a:p>
        </p:txBody>
      </p:sp>
      <p:pic>
        <p:nvPicPr>
          <p:cNvPr id="7" name="Picture 6">
            <a:extLst>
              <a:ext uri="{FF2B5EF4-FFF2-40B4-BE49-F238E27FC236}">
                <a16:creationId xmlns:a16="http://schemas.microsoft.com/office/drawing/2014/main" id="{90B0DCAE-EF8B-60F1-E21F-3051A4E6E960}"/>
              </a:ext>
            </a:extLst>
          </p:cNvPr>
          <p:cNvPicPr>
            <a:picLocks noChangeAspect="1"/>
          </p:cNvPicPr>
          <p:nvPr/>
        </p:nvPicPr>
        <p:blipFill>
          <a:blip r:embed="rId4"/>
          <a:stretch>
            <a:fillRect/>
          </a:stretch>
        </p:blipFill>
        <p:spPr>
          <a:xfrm>
            <a:off x="5835784" y="1965401"/>
            <a:ext cx="5858716" cy="3968628"/>
          </a:xfrm>
          <a:prstGeom prst="rect">
            <a:avLst/>
          </a:prstGeom>
        </p:spPr>
      </p:pic>
      <p:pic>
        <p:nvPicPr>
          <p:cNvPr id="6" name="Picture 5">
            <a:extLst>
              <a:ext uri="{FF2B5EF4-FFF2-40B4-BE49-F238E27FC236}">
                <a16:creationId xmlns:a16="http://schemas.microsoft.com/office/drawing/2014/main" id="{C053A80F-4015-E960-D397-66458BFFE1F4}"/>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A8388-5738-B53A-8ACB-FC5F489480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B45BE2-C88E-C68D-A2A0-1CC0F855F740}"/>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a:extLst>
              <a:ext uri="{FF2B5EF4-FFF2-40B4-BE49-F238E27FC236}">
                <a16:creationId xmlns:a16="http://schemas.microsoft.com/office/drawing/2014/main" id="{88F91C8B-FC0A-18D8-28A3-EDDA0B179AD4}"/>
              </a:ext>
            </a:extLst>
          </p:cNvPr>
          <p:cNvSpPr>
            <a:spLocks noGrp="1"/>
          </p:cNvSpPr>
          <p:nvPr>
            <p:ph type="title"/>
          </p:nvPr>
        </p:nvSpPr>
        <p:spPr/>
        <p:txBody>
          <a:bodyPr/>
          <a:lstStyle/>
          <a:p>
            <a:r>
              <a:rPr lang="en-SG" b="1" dirty="0"/>
              <a:t>Machine learning </a:t>
            </a:r>
            <a:r>
              <a:rPr lang="en-SG" b="1" dirty="0" err="1"/>
              <a:t>p.o.c.</a:t>
            </a:r>
            <a:endParaRPr b="1" dirty="0"/>
          </a:p>
        </p:txBody>
      </p:sp>
      <p:sp>
        <p:nvSpPr>
          <p:cNvPr id="3" name="Content Placeholder 2">
            <a:extLst>
              <a:ext uri="{FF2B5EF4-FFF2-40B4-BE49-F238E27FC236}">
                <a16:creationId xmlns:a16="http://schemas.microsoft.com/office/drawing/2014/main" id="{34E46D62-7AAF-251B-615D-7DE9B0F5D766}"/>
              </a:ext>
            </a:extLst>
          </p:cNvPr>
          <p:cNvSpPr>
            <a:spLocks noGrp="1"/>
          </p:cNvSpPr>
          <p:nvPr>
            <p:ph idx="1"/>
          </p:nvPr>
        </p:nvSpPr>
        <p:spPr>
          <a:xfrm>
            <a:off x="337979" y="2102738"/>
            <a:ext cx="5514975" cy="4024125"/>
          </a:xfrm>
        </p:spPr>
        <p:txBody>
          <a:bodyPr>
            <a:normAutofit/>
          </a:bodyPr>
          <a:lstStyle/>
          <a:p>
            <a:r>
              <a:rPr lang="en-US" dirty="0"/>
              <a:t>Probabilities cluster near 0 or 1, not normal distribution.</a:t>
            </a:r>
          </a:p>
          <a:p>
            <a:endParaRPr lang="en-US" dirty="0"/>
          </a:p>
          <a:p>
            <a:r>
              <a:rPr lang="en-US" dirty="0"/>
              <a:t>Spread shows model confidently differentiates winners and losers.</a:t>
            </a:r>
          </a:p>
          <a:p>
            <a:endParaRPr lang="en-US" dirty="0"/>
          </a:p>
          <a:p>
            <a:r>
              <a:rPr lang="en-US" dirty="0"/>
              <a:t>Large input scale caused earlier low-probability predictions</a:t>
            </a:r>
          </a:p>
        </p:txBody>
      </p:sp>
      <p:pic>
        <p:nvPicPr>
          <p:cNvPr id="6" name="Picture 5">
            <a:extLst>
              <a:ext uri="{FF2B5EF4-FFF2-40B4-BE49-F238E27FC236}">
                <a16:creationId xmlns:a16="http://schemas.microsoft.com/office/drawing/2014/main" id="{A9209AB0-39BE-EDDC-77B1-8C333B52D8D5}"/>
              </a:ext>
            </a:extLst>
          </p:cNvPr>
          <p:cNvPicPr>
            <a:picLocks noChangeAspect="1"/>
          </p:cNvPicPr>
          <p:nvPr/>
        </p:nvPicPr>
        <p:blipFill>
          <a:blip r:embed="rId4">
            <a:alphaModFix amt="50000"/>
          </a:blip>
          <a:stretch>
            <a:fillRect/>
          </a:stretch>
        </p:blipFill>
        <p:spPr>
          <a:xfrm>
            <a:off x="11330872" y="6093627"/>
            <a:ext cx="727256" cy="608266"/>
          </a:xfrm>
          <a:prstGeom prst="rect">
            <a:avLst/>
          </a:prstGeom>
        </p:spPr>
      </p:pic>
      <p:pic>
        <p:nvPicPr>
          <p:cNvPr id="7" name="Picture 6">
            <a:extLst>
              <a:ext uri="{FF2B5EF4-FFF2-40B4-BE49-F238E27FC236}">
                <a16:creationId xmlns:a16="http://schemas.microsoft.com/office/drawing/2014/main" id="{75C9F958-60DA-A7AA-E333-C13C0FF7F368}"/>
              </a:ext>
            </a:extLst>
          </p:cNvPr>
          <p:cNvPicPr>
            <a:picLocks noChangeAspect="1"/>
          </p:cNvPicPr>
          <p:nvPr/>
        </p:nvPicPr>
        <p:blipFill>
          <a:blip r:embed="rId5"/>
          <a:stretch>
            <a:fillRect/>
          </a:stretch>
        </p:blipFill>
        <p:spPr>
          <a:xfrm>
            <a:off x="5852954" y="2252404"/>
            <a:ext cx="5925377" cy="3724795"/>
          </a:xfrm>
          <a:prstGeom prst="rect">
            <a:avLst/>
          </a:prstGeom>
        </p:spPr>
      </p:pic>
    </p:spTree>
    <p:extLst>
      <p:ext uri="{BB962C8B-B14F-4D97-AF65-F5344CB8AC3E}">
        <p14:creationId xmlns:p14="http://schemas.microsoft.com/office/powerpoint/2010/main" val="256453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388887-1863-6089-74E8-E256AD286B87}"/>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a:t>Power BI Strategy</a:t>
            </a:r>
          </a:p>
        </p:txBody>
      </p:sp>
      <p:sp>
        <p:nvSpPr>
          <p:cNvPr id="3" name="Content Placeholder 2"/>
          <p:cNvSpPr>
            <a:spLocks noGrp="1"/>
          </p:cNvSpPr>
          <p:nvPr>
            <p:ph idx="1"/>
          </p:nvPr>
        </p:nvSpPr>
        <p:spPr>
          <a:xfrm>
            <a:off x="893187" y="2057401"/>
            <a:ext cx="5514975" cy="4024125"/>
          </a:xfrm>
        </p:spPr>
        <p:txBody>
          <a:bodyPr>
            <a:normAutofit/>
          </a:bodyPr>
          <a:lstStyle/>
          <a:p>
            <a:pPr marL="0" indent="0">
              <a:buNone/>
            </a:pPr>
            <a:r>
              <a:rPr lang="en-US" b="1"/>
              <a:t>Design Principles</a:t>
            </a:r>
            <a:endParaRPr lang="en-US"/>
          </a:p>
          <a:p>
            <a:r>
              <a:rPr lang="en-US"/>
              <a:t>Minimal clutter</a:t>
            </a:r>
          </a:p>
          <a:p>
            <a:r>
              <a:rPr lang="en-US"/>
              <a:t>Consistent filters and slicers</a:t>
            </a:r>
          </a:p>
          <a:p>
            <a:pPr marL="0" indent="0">
              <a:buNone/>
            </a:pPr>
            <a:endParaRPr lang="en-US" b="1"/>
          </a:p>
          <a:p>
            <a:pPr marL="0" indent="0">
              <a:buNone/>
            </a:pPr>
            <a:r>
              <a:rPr lang="en-US" b="1"/>
              <a:t>Target Users</a:t>
            </a:r>
            <a:endParaRPr lang="en-US"/>
          </a:p>
          <a:p>
            <a:r>
              <a:rPr lang="en-US"/>
              <a:t>Coaches</a:t>
            </a:r>
          </a:p>
          <a:p>
            <a:r>
              <a:rPr lang="en-US"/>
              <a:t>Analysts</a:t>
            </a:r>
          </a:p>
          <a:p>
            <a:r>
              <a:rPr lang="en-US"/>
              <a:t>Operations &amp; strategy teams</a:t>
            </a:r>
          </a:p>
        </p:txBody>
      </p:sp>
      <p:pic>
        <p:nvPicPr>
          <p:cNvPr id="7" name="Picture 6">
            <a:extLst>
              <a:ext uri="{FF2B5EF4-FFF2-40B4-BE49-F238E27FC236}">
                <a16:creationId xmlns:a16="http://schemas.microsoft.com/office/drawing/2014/main" id="{4258D072-9082-BFF2-F807-1925DE19E5B3}"/>
              </a:ext>
            </a:extLst>
          </p:cNvPr>
          <p:cNvPicPr>
            <a:picLocks noChangeAspect="1"/>
          </p:cNvPicPr>
          <p:nvPr/>
        </p:nvPicPr>
        <p:blipFill>
          <a:blip r:embed="rId4">
            <a:alphaModFix amt="50000"/>
          </a:blip>
          <a:stretch>
            <a:fillRect/>
          </a:stretch>
        </p:blipFill>
        <p:spPr>
          <a:xfrm>
            <a:off x="5789036" y="2271091"/>
            <a:ext cx="6071705" cy="3415334"/>
          </a:xfrm>
          <a:prstGeom prst="rect">
            <a:avLst/>
          </a:prstGeom>
        </p:spPr>
      </p:pic>
      <p:pic>
        <p:nvPicPr>
          <p:cNvPr id="6" name="Picture 5">
            <a:extLst>
              <a:ext uri="{FF2B5EF4-FFF2-40B4-BE49-F238E27FC236}">
                <a16:creationId xmlns:a16="http://schemas.microsoft.com/office/drawing/2014/main" id="{DC43FD49-4924-36AA-9406-95A2CAB51305}"/>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ADE62-C853-FE98-4BC5-B81E946E8E27}"/>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pic>
        <p:nvPicPr>
          <p:cNvPr id="7" name="Picture 6">
            <a:extLst>
              <a:ext uri="{FF2B5EF4-FFF2-40B4-BE49-F238E27FC236}">
                <a16:creationId xmlns:a16="http://schemas.microsoft.com/office/drawing/2014/main" id="{5FB050E5-42D9-E32C-4614-7914E0BC1738}"/>
              </a:ext>
            </a:extLst>
          </p:cNvPr>
          <p:cNvPicPr>
            <a:picLocks noChangeAspect="1"/>
          </p:cNvPicPr>
          <p:nvPr/>
        </p:nvPicPr>
        <p:blipFill>
          <a:blip r:embed="rId4"/>
          <a:stretch>
            <a:fillRect/>
          </a:stretch>
        </p:blipFill>
        <p:spPr>
          <a:xfrm>
            <a:off x="6106156" y="2057401"/>
            <a:ext cx="5903818" cy="3312000"/>
          </a:xfrm>
          <a:prstGeom prst="rect">
            <a:avLst/>
          </a:prstGeom>
        </p:spPr>
      </p:pic>
      <p:sp>
        <p:nvSpPr>
          <p:cNvPr id="2" name="Title 1"/>
          <p:cNvSpPr>
            <a:spLocks noGrp="1"/>
          </p:cNvSpPr>
          <p:nvPr>
            <p:ph type="title"/>
          </p:nvPr>
        </p:nvSpPr>
        <p:spPr>
          <a:xfrm>
            <a:off x="2720272" y="764373"/>
            <a:ext cx="8610600" cy="1293028"/>
          </a:xfrm>
        </p:spPr>
        <p:txBody>
          <a:bodyPr/>
          <a:lstStyle/>
          <a:p>
            <a:r>
              <a:rPr lang="en-SG" b="1"/>
              <a:t>DASHBOARD</a:t>
            </a:r>
            <a:r>
              <a:rPr b="1"/>
              <a:t>: Overview</a:t>
            </a:r>
          </a:p>
        </p:txBody>
      </p:sp>
      <p:sp>
        <p:nvSpPr>
          <p:cNvPr id="3" name="Content Placeholder 2"/>
          <p:cNvSpPr>
            <a:spLocks noGrp="1"/>
          </p:cNvSpPr>
          <p:nvPr>
            <p:ph idx="1"/>
          </p:nvPr>
        </p:nvSpPr>
        <p:spPr>
          <a:xfrm>
            <a:off x="828427" y="2057401"/>
            <a:ext cx="5472000" cy="4069080"/>
          </a:xfrm>
        </p:spPr>
        <p:txBody>
          <a:bodyPr/>
          <a:lstStyle/>
          <a:p>
            <a:r>
              <a:rPr lang="en-SG"/>
              <a:t>League standings based on official NHL points rules</a:t>
            </a:r>
          </a:p>
          <a:p>
            <a:r>
              <a:rPr lang="en-SG"/>
              <a:t>2 points awarded for regulation wins, 1 point for OT/SO losses</a:t>
            </a:r>
          </a:p>
          <a:p>
            <a:r>
              <a:rPr lang="en-SG"/>
              <a:t>Performance metrics normalized per 60 mins of TOI</a:t>
            </a:r>
          </a:p>
          <a:p>
            <a:pPr marL="0" indent="0">
              <a:buNone/>
            </a:pPr>
            <a:endParaRPr/>
          </a:p>
        </p:txBody>
      </p:sp>
      <p:pic>
        <p:nvPicPr>
          <p:cNvPr id="6" name="Picture 5">
            <a:extLst>
              <a:ext uri="{FF2B5EF4-FFF2-40B4-BE49-F238E27FC236}">
                <a16:creationId xmlns:a16="http://schemas.microsoft.com/office/drawing/2014/main" id="{CFFBE405-50F2-F669-CE22-79241A533667}"/>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ECE00-5FB2-02B3-DD90-0BEBEDB62572}"/>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a:xfrm>
            <a:off x="3428927" y="785796"/>
            <a:ext cx="7901945" cy="1293028"/>
          </a:xfrm>
        </p:spPr>
        <p:txBody>
          <a:bodyPr/>
          <a:lstStyle/>
          <a:p>
            <a:r>
              <a:rPr lang="en-SG" b="1"/>
              <a:t>Dashboard</a:t>
            </a:r>
            <a:r>
              <a:rPr b="1"/>
              <a:t>:</a:t>
            </a:r>
            <a:r>
              <a:rPr lang="en-SG" b="1"/>
              <a:t> </a:t>
            </a:r>
            <a:r>
              <a:rPr b="1"/>
              <a:t>Team </a:t>
            </a:r>
            <a:r>
              <a:rPr lang="en-SG" b="1"/>
              <a:t>STATS</a:t>
            </a:r>
            <a:endParaRPr b="1"/>
          </a:p>
        </p:txBody>
      </p:sp>
      <p:sp>
        <p:nvSpPr>
          <p:cNvPr id="3" name="Content Placeholder 2"/>
          <p:cNvSpPr>
            <a:spLocks noGrp="1"/>
          </p:cNvSpPr>
          <p:nvPr>
            <p:ph idx="1"/>
          </p:nvPr>
        </p:nvSpPr>
        <p:spPr>
          <a:xfrm>
            <a:off x="904941" y="2207895"/>
            <a:ext cx="5472000" cy="4069080"/>
          </a:xfrm>
        </p:spPr>
        <p:txBody>
          <a:bodyPr/>
          <a:lstStyle/>
          <a:p>
            <a:r>
              <a:rPr lang="en-SG"/>
              <a:t>Team-level performance metrics </a:t>
            </a:r>
          </a:p>
          <a:p>
            <a:r>
              <a:rPr lang="en-SG"/>
              <a:t>Comparison of offensive output versus defensive pressure</a:t>
            </a:r>
          </a:p>
          <a:p>
            <a:r>
              <a:rPr lang="en-SG"/>
              <a:t>League averages used as reference benchmarks</a:t>
            </a:r>
          </a:p>
          <a:p>
            <a:endParaRPr/>
          </a:p>
        </p:txBody>
      </p:sp>
      <p:pic>
        <p:nvPicPr>
          <p:cNvPr id="7" name="Picture 6">
            <a:extLst>
              <a:ext uri="{FF2B5EF4-FFF2-40B4-BE49-F238E27FC236}">
                <a16:creationId xmlns:a16="http://schemas.microsoft.com/office/drawing/2014/main" id="{D15BDF18-80E0-6753-2406-C2C1EEE42D6B}"/>
              </a:ext>
            </a:extLst>
          </p:cNvPr>
          <p:cNvPicPr>
            <a:picLocks noChangeAspect="1"/>
          </p:cNvPicPr>
          <p:nvPr/>
        </p:nvPicPr>
        <p:blipFill>
          <a:blip r:embed="rId4"/>
          <a:stretch>
            <a:fillRect/>
          </a:stretch>
        </p:blipFill>
        <p:spPr>
          <a:xfrm>
            <a:off x="6106156" y="2078824"/>
            <a:ext cx="5902907" cy="3312000"/>
          </a:xfrm>
          <a:prstGeom prst="rect">
            <a:avLst/>
          </a:prstGeom>
        </p:spPr>
      </p:pic>
      <p:pic>
        <p:nvPicPr>
          <p:cNvPr id="6" name="Picture 5">
            <a:extLst>
              <a:ext uri="{FF2B5EF4-FFF2-40B4-BE49-F238E27FC236}">
                <a16:creationId xmlns:a16="http://schemas.microsoft.com/office/drawing/2014/main" id="{CDEF2E88-21DA-B651-08ED-AE3E8C8E691D}"/>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D028DC-8AF2-316A-8366-13589A897D53}"/>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a:xfrm>
            <a:off x="2720272" y="766746"/>
            <a:ext cx="8610600" cy="1293028"/>
          </a:xfrm>
        </p:spPr>
        <p:txBody>
          <a:bodyPr/>
          <a:lstStyle/>
          <a:p>
            <a:r>
              <a:rPr lang="en-SG" b="1"/>
              <a:t>Dashboard</a:t>
            </a:r>
            <a:r>
              <a:rPr b="1"/>
              <a:t>:</a:t>
            </a:r>
            <a:r>
              <a:rPr lang="en-SG" b="1"/>
              <a:t> Skater STATs</a:t>
            </a:r>
            <a:endParaRPr b="1"/>
          </a:p>
        </p:txBody>
      </p:sp>
      <p:sp>
        <p:nvSpPr>
          <p:cNvPr id="3" name="Content Placeholder 2"/>
          <p:cNvSpPr>
            <a:spLocks noGrp="1"/>
          </p:cNvSpPr>
          <p:nvPr>
            <p:ph idx="1"/>
          </p:nvPr>
        </p:nvSpPr>
        <p:spPr>
          <a:xfrm>
            <a:off x="907476" y="2207895"/>
            <a:ext cx="5472000" cy="4069080"/>
          </a:xfrm>
        </p:spPr>
        <p:txBody>
          <a:bodyPr/>
          <a:lstStyle/>
          <a:p>
            <a:r>
              <a:rPr lang="en-SG"/>
              <a:t>Player performance normalized per 60 mins of time on ice</a:t>
            </a:r>
          </a:p>
          <a:p>
            <a:r>
              <a:rPr lang="en-SG"/>
              <a:t>Comparison of scoring efficiency versus shot volume</a:t>
            </a:r>
          </a:p>
          <a:p>
            <a:r>
              <a:rPr lang="en-SG"/>
              <a:t>League averages used to identify performance profiles</a:t>
            </a:r>
            <a:endParaRPr/>
          </a:p>
        </p:txBody>
      </p:sp>
      <p:pic>
        <p:nvPicPr>
          <p:cNvPr id="8" name="Picture 7">
            <a:extLst>
              <a:ext uri="{FF2B5EF4-FFF2-40B4-BE49-F238E27FC236}">
                <a16:creationId xmlns:a16="http://schemas.microsoft.com/office/drawing/2014/main" id="{6A16EA22-FFE7-3407-5D7F-9AE9A547D2FB}"/>
              </a:ext>
            </a:extLst>
          </p:cNvPr>
          <p:cNvPicPr>
            <a:picLocks noChangeAspect="1"/>
          </p:cNvPicPr>
          <p:nvPr/>
        </p:nvPicPr>
        <p:blipFill>
          <a:blip r:embed="rId4"/>
          <a:stretch>
            <a:fillRect/>
          </a:stretch>
        </p:blipFill>
        <p:spPr>
          <a:xfrm>
            <a:off x="6096000" y="2059774"/>
            <a:ext cx="5895444" cy="3312000"/>
          </a:xfrm>
          <a:prstGeom prst="rect">
            <a:avLst/>
          </a:prstGeom>
        </p:spPr>
      </p:pic>
      <p:pic>
        <p:nvPicPr>
          <p:cNvPr id="7" name="Picture 6">
            <a:extLst>
              <a:ext uri="{FF2B5EF4-FFF2-40B4-BE49-F238E27FC236}">
                <a16:creationId xmlns:a16="http://schemas.microsoft.com/office/drawing/2014/main" id="{4FCAF1D0-9B86-C146-6742-241072079125}"/>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5FC49-B305-B144-6459-4D802A132C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D1F625-C3FF-716C-3BAC-9C52119E631E}"/>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a:extLst>
              <a:ext uri="{FF2B5EF4-FFF2-40B4-BE49-F238E27FC236}">
                <a16:creationId xmlns:a16="http://schemas.microsoft.com/office/drawing/2014/main" id="{9CD857BF-61CA-2BD6-38D2-6AC1FDF5F7C4}"/>
              </a:ext>
            </a:extLst>
          </p:cNvPr>
          <p:cNvSpPr>
            <a:spLocks noGrp="1"/>
          </p:cNvSpPr>
          <p:nvPr>
            <p:ph type="title"/>
          </p:nvPr>
        </p:nvSpPr>
        <p:spPr>
          <a:xfrm>
            <a:off x="4000432" y="764373"/>
            <a:ext cx="7330440" cy="1293028"/>
          </a:xfrm>
        </p:spPr>
        <p:txBody>
          <a:bodyPr/>
          <a:lstStyle/>
          <a:p>
            <a:r>
              <a:rPr lang="en-SG" b="1"/>
              <a:t>Dashboard</a:t>
            </a:r>
            <a:r>
              <a:rPr b="1"/>
              <a:t>:</a:t>
            </a:r>
            <a:r>
              <a:rPr lang="en-SG" b="1"/>
              <a:t> Goalie Stats</a:t>
            </a:r>
            <a:endParaRPr b="1"/>
          </a:p>
        </p:txBody>
      </p:sp>
      <p:sp>
        <p:nvSpPr>
          <p:cNvPr id="3" name="Content Placeholder 2">
            <a:extLst>
              <a:ext uri="{FF2B5EF4-FFF2-40B4-BE49-F238E27FC236}">
                <a16:creationId xmlns:a16="http://schemas.microsoft.com/office/drawing/2014/main" id="{9FFBED43-478F-2D8F-B62E-9C72BF2B8F3B}"/>
              </a:ext>
            </a:extLst>
          </p:cNvPr>
          <p:cNvSpPr>
            <a:spLocks noGrp="1"/>
          </p:cNvSpPr>
          <p:nvPr>
            <p:ph idx="1"/>
          </p:nvPr>
        </p:nvSpPr>
        <p:spPr>
          <a:xfrm>
            <a:off x="638174" y="2194560"/>
            <a:ext cx="5472000" cy="4068000"/>
          </a:xfrm>
        </p:spPr>
        <p:txBody>
          <a:bodyPr vert="horz" lIns="91440" tIns="45720" rIns="91440" bIns="45720" rtlCol="0">
            <a:normAutofit/>
          </a:bodyPr>
          <a:lstStyle/>
          <a:p>
            <a:r>
              <a:rPr lang="en-SG"/>
              <a:t>Goalie performance normalized per 60 mins of ice time</a:t>
            </a:r>
          </a:p>
          <a:p>
            <a:r>
              <a:rPr lang="en-SG"/>
              <a:t>Comparison of save efficiency versus defensive workload</a:t>
            </a:r>
          </a:p>
          <a:p>
            <a:r>
              <a:rPr lang="en-SG"/>
              <a:t>League averages used to identify goalie performance profiles</a:t>
            </a:r>
            <a:endParaRPr/>
          </a:p>
        </p:txBody>
      </p:sp>
      <p:pic>
        <p:nvPicPr>
          <p:cNvPr id="10" name="Picture 9">
            <a:extLst>
              <a:ext uri="{FF2B5EF4-FFF2-40B4-BE49-F238E27FC236}">
                <a16:creationId xmlns:a16="http://schemas.microsoft.com/office/drawing/2014/main" id="{3D2F2D8A-D17A-2171-3615-67651D4EA41A}"/>
              </a:ext>
            </a:extLst>
          </p:cNvPr>
          <p:cNvPicPr>
            <a:picLocks noChangeAspect="1"/>
          </p:cNvPicPr>
          <p:nvPr/>
        </p:nvPicPr>
        <p:blipFill>
          <a:blip r:embed="rId4"/>
          <a:stretch>
            <a:fillRect/>
          </a:stretch>
        </p:blipFill>
        <p:spPr>
          <a:xfrm>
            <a:off x="6110174" y="2057401"/>
            <a:ext cx="5896364" cy="3312000"/>
          </a:xfrm>
          <a:prstGeom prst="rect">
            <a:avLst/>
          </a:prstGeom>
        </p:spPr>
      </p:pic>
      <p:pic>
        <p:nvPicPr>
          <p:cNvPr id="7" name="Picture 6">
            <a:extLst>
              <a:ext uri="{FF2B5EF4-FFF2-40B4-BE49-F238E27FC236}">
                <a16:creationId xmlns:a16="http://schemas.microsoft.com/office/drawing/2014/main" id="{68F7A294-E8DC-EDC6-B700-1057EDEC6B4E}"/>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extLst>
      <p:ext uri="{BB962C8B-B14F-4D97-AF65-F5344CB8AC3E}">
        <p14:creationId xmlns:p14="http://schemas.microsoft.com/office/powerpoint/2010/main" val="5516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36D2F6-39F8-3C27-026A-0196C9AC98D7}"/>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a:extLst>
              <a:ext uri="{FF2B5EF4-FFF2-40B4-BE49-F238E27FC236}">
                <a16:creationId xmlns:a16="http://schemas.microsoft.com/office/drawing/2014/main" id="{51435A65-4771-AF28-97CB-40BB3729781E}"/>
              </a:ext>
            </a:extLst>
          </p:cNvPr>
          <p:cNvSpPr>
            <a:spLocks noGrp="1"/>
          </p:cNvSpPr>
          <p:nvPr>
            <p:ph type="title"/>
          </p:nvPr>
        </p:nvSpPr>
        <p:spPr>
          <a:xfrm>
            <a:off x="2720272" y="712219"/>
            <a:ext cx="8610600" cy="1293028"/>
          </a:xfrm>
        </p:spPr>
        <p:txBody>
          <a:bodyPr/>
          <a:lstStyle/>
          <a:p>
            <a:r>
              <a:rPr lang="en-SG" b="1"/>
              <a:t>Dashboard: League Trend</a:t>
            </a:r>
          </a:p>
        </p:txBody>
      </p:sp>
      <p:sp>
        <p:nvSpPr>
          <p:cNvPr id="3" name="Content Placeholder 2">
            <a:extLst>
              <a:ext uri="{FF2B5EF4-FFF2-40B4-BE49-F238E27FC236}">
                <a16:creationId xmlns:a16="http://schemas.microsoft.com/office/drawing/2014/main" id="{1E720D81-04F6-CE1E-D2F6-A58CF5C480C3}"/>
              </a:ext>
            </a:extLst>
          </p:cNvPr>
          <p:cNvSpPr>
            <a:spLocks noGrp="1"/>
          </p:cNvSpPr>
          <p:nvPr>
            <p:ph idx="1"/>
          </p:nvPr>
        </p:nvSpPr>
        <p:spPr>
          <a:xfrm>
            <a:off x="624000" y="2057401"/>
            <a:ext cx="5472000" cy="4206239"/>
          </a:xfrm>
        </p:spPr>
        <p:txBody>
          <a:bodyPr/>
          <a:lstStyle/>
          <a:p>
            <a:r>
              <a:rPr lang="en-SG"/>
              <a:t>League wide scoring, shot volume and efficiency trends over time</a:t>
            </a:r>
          </a:p>
          <a:p>
            <a:r>
              <a:rPr lang="en-SG"/>
              <a:t>Normalized season-level metrics for consistent comparison</a:t>
            </a:r>
          </a:p>
          <a:p>
            <a:r>
              <a:rPr lang="en-SG"/>
              <a:t>Highlights structural changes in league play style</a:t>
            </a:r>
          </a:p>
        </p:txBody>
      </p:sp>
      <p:pic>
        <p:nvPicPr>
          <p:cNvPr id="8" name="Picture 7">
            <a:extLst>
              <a:ext uri="{FF2B5EF4-FFF2-40B4-BE49-F238E27FC236}">
                <a16:creationId xmlns:a16="http://schemas.microsoft.com/office/drawing/2014/main" id="{94E123C0-423A-9FDA-BF66-85B987448E06}"/>
              </a:ext>
            </a:extLst>
          </p:cNvPr>
          <p:cNvPicPr>
            <a:picLocks noChangeAspect="1"/>
          </p:cNvPicPr>
          <p:nvPr/>
        </p:nvPicPr>
        <p:blipFill>
          <a:blip r:embed="rId4"/>
          <a:stretch>
            <a:fillRect/>
          </a:stretch>
        </p:blipFill>
        <p:spPr>
          <a:xfrm>
            <a:off x="6106156" y="2057401"/>
            <a:ext cx="5890163" cy="3308517"/>
          </a:xfrm>
          <a:prstGeom prst="rect">
            <a:avLst/>
          </a:prstGeom>
        </p:spPr>
      </p:pic>
      <p:pic>
        <p:nvPicPr>
          <p:cNvPr id="7" name="Picture 6">
            <a:extLst>
              <a:ext uri="{FF2B5EF4-FFF2-40B4-BE49-F238E27FC236}">
                <a16:creationId xmlns:a16="http://schemas.microsoft.com/office/drawing/2014/main" id="{108123C8-843E-66B4-204E-2DD5FD48E420}"/>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extLst>
      <p:ext uri="{BB962C8B-B14F-4D97-AF65-F5344CB8AC3E}">
        <p14:creationId xmlns:p14="http://schemas.microsoft.com/office/powerpoint/2010/main" val="221830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80504-AFCC-E4FD-C92D-7E1335D31052}"/>
              </a:ext>
            </a:extLst>
          </p:cNvPr>
          <p:cNvPicPr>
            <a:picLocks noChangeAspect="1"/>
          </p:cNvPicPr>
          <p:nvPr/>
        </p:nvPicPr>
        <p:blipFill>
          <a:blip r:embed="rId4">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a:t>Challenges</a:t>
            </a:r>
            <a:endParaRPr lang="en-SG" b="1"/>
          </a:p>
        </p:txBody>
      </p:sp>
      <p:sp>
        <p:nvSpPr>
          <p:cNvPr id="7" name="Rectangle 1">
            <a:extLst>
              <a:ext uri="{FF2B5EF4-FFF2-40B4-BE49-F238E27FC236}">
                <a16:creationId xmlns:a16="http://schemas.microsoft.com/office/drawing/2014/main" id="{3CFD0601-B019-FA1C-3B26-1F6FD84FEEDA}"/>
              </a:ext>
            </a:extLst>
          </p:cNvPr>
          <p:cNvSpPr>
            <a:spLocks noGrp="1" noChangeArrowheads="1"/>
          </p:cNvSpPr>
          <p:nvPr>
            <p:ph idx="1"/>
          </p:nvPr>
        </p:nvSpPr>
        <p:spPr bwMode="auto">
          <a:xfrm>
            <a:off x="1232661" y="1808468"/>
            <a:ext cx="9746990" cy="38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fontAlgn="base">
              <a:lnSpc>
                <a:spcPct val="200000"/>
              </a:lnSpc>
              <a:spcAft>
                <a:spcPct val="0"/>
              </a:spcAft>
            </a:pPr>
            <a:r>
              <a:rPr lang="en-US" altLang="en-US"/>
              <a:t>Initial learning curve due to limited domain knowledge</a:t>
            </a:r>
          </a:p>
          <a:p>
            <a:pPr fontAlgn="base">
              <a:lnSpc>
                <a:spcPct val="200000"/>
              </a:lnSpc>
              <a:spcAft>
                <a:spcPct val="0"/>
              </a:spcAft>
            </a:pPr>
            <a:r>
              <a:rPr lang="en-US" altLang="en-US"/>
              <a:t>Incomplete and missing source data (team identifiers, event details)</a:t>
            </a:r>
          </a:p>
          <a:p>
            <a:pPr fontAlgn="base">
              <a:lnSpc>
                <a:spcPct val="200000"/>
              </a:lnSpc>
              <a:spcAft>
                <a:spcPct val="0"/>
              </a:spcAft>
            </a:pPr>
            <a:r>
              <a:rPr lang="en-US" altLang="en-US"/>
              <a:t>Schema rigidity once the semantic model was established</a:t>
            </a:r>
          </a:p>
          <a:p>
            <a:pPr fontAlgn="base">
              <a:lnSpc>
                <a:spcPct val="200000"/>
              </a:lnSpc>
              <a:spcAft>
                <a:spcPct val="0"/>
              </a:spcAft>
            </a:pPr>
            <a:r>
              <a:rPr lang="en-US" altLang="en-US"/>
              <a:t>Iterative rework required when analytical gaps were identified</a:t>
            </a:r>
          </a:p>
          <a:p>
            <a:pPr fontAlgn="base">
              <a:lnSpc>
                <a:spcPct val="200000"/>
              </a:lnSpc>
              <a:spcAft>
                <a:spcPct val="0"/>
              </a:spcAft>
            </a:pPr>
            <a:r>
              <a:rPr lang="en-US" altLang="en-US"/>
              <a:t>Compute and resource limitations in the trial environment</a:t>
            </a:r>
          </a:p>
        </p:txBody>
      </p:sp>
      <p:pic>
        <p:nvPicPr>
          <p:cNvPr id="4" name="Picture 3">
            <a:extLst>
              <a:ext uri="{FF2B5EF4-FFF2-40B4-BE49-F238E27FC236}">
                <a16:creationId xmlns:a16="http://schemas.microsoft.com/office/drawing/2014/main" id="{975854E9-298C-B421-18BB-9370D59202FA}"/>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pic>
        <p:nvPicPr>
          <p:cNvPr id="8" name="Picture 2" descr="Challenge - Free business and finance icons">
            <a:extLst>
              <a:ext uri="{FF2B5EF4-FFF2-40B4-BE49-F238E27FC236}">
                <a16:creationId xmlns:a16="http://schemas.microsoft.com/office/drawing/2014/main" id="{DE3A6907-4C81-93B9-6937-0981AD2F680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140575" y="32769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0E8D9-8901-0E6C-00FF-8263944390B4}"/>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normAutofit/>
          </a:bodyPr>
          <a:lstStyle/>
          <a:p>
            <a:r>
              <a:rPr lang="en-SG" b="1"/>
              <a:t>KEY learnings &amp; Improvements</a:t>
            </a:r>
            <a:endParaRPr b="1"/>
          </a:p>
        </p:txBody>
      </p:sp>
      <p:sp>
        <p:nvSpPr>
          <p:cNvPr id="3" name="Content Placeholder 2"/>
          <p:cNvSpPr>
            <a:spLocks noGrp="1"/>
          </p:cNvSpPr>
          <p:nvPr>
            <p:ph idx="1"/>
          </p:nvPr>
        </p:nvSpPr>
        <p:spPr/>
        <p:txBody>
          <a:bodyPr/>
          <a:lstStyle/>
          <a:p>
            <a:r>
              <a:rPr lang="en-SG"/>
              <a:t>Improve logging and monitoring of data transformation activities</a:t>
            </a:r>
          </a:p>
          <a:p>
            <a:r>
              <a:rPr lang="en-SG"/>
              <a:t>Incorporate visualization stage transformations back into the silver layer</a:t>
            </a:r>
          </a:p>
          <a:p>
            <a:r>
              <a:rPr lang="en-SG"/>
              <a:t>Extend analysis to other data which is also available</a:t>
            </a:r>
          </a:p>
          <a:p>
            <a:pPr lvl="1">
              <a:buFont typeface="Courier New" panose="02070309020205020404" pitchFamily="49" charset="0"/>
              <a:buChar char="o"/>
            </a:pPr>
            <a:r>
              <a:rPr lang="en-SG"/>
              <a:t>Leverage shot coordinate data for spatial analysis</a:t>
            </a:r>
          </a:p>
          <a:p>
            <a:pPr lvl="1">
              <a:lnSpc>
                <a:spcPct val="150000"/>
              </a:lnSpc>
              <a:buFont typeface="Courier New" panose="02070309020205020404" pitchFamily="49" charset="0"/>
              <a:buChar char="o"/>
            </a:pPr>
            <a:r>
              <a:rPr lang="en-SG"/>
              <a:t>Explore player shift data for workload and usage patterns</a:t>
            </a:r>
          </a:p>
          <a:p>
            <a:pPr lvl="1">
              <a:buFont typeface="Courier New" panose="02070309020205020404" pitchFamily="49" charset="0"/>
              <a:buChar char="o"/>
            </a:pPr>
            <a:r>
              <a:rPr lang="en-SG"/>
              <a:t>Analyse home versus away performance effects</a:t>
            </a:r>
          </a:p>
          <a:p>
            <a:endParaRPr/>
          </a:p>
        </p:txBody>
      </p:sp>
      <p:pic>
        <p:nvPicPr>
          <p:cNvPr id="7" name="Picture 6">
            <a:extLst>
              <a:ext uri="{FF2B5EF4-FFF2-40B4-BE49-F238E27FC236}">
                <a16:creationId xmlns:a16="http://schemas.microsoft.com/office/drawing/2014/main" id="{2E0E99CD-A1F2-7517-935B-1A31A4319A15}"/>
              </a:ext>
            </a:extLst>
          </p:cNvPr>
          <p:cNvPicPr>
            <a:picLocks noChangeAspect="1"/>
          </p:cNvPicPr>
          <p:nvPr/>
        </p:nvPicPr>
        <p:blipFill>
          <a:blip r:embed="rId4">
            <a:alphaModFix amt="50000"/>
          </a:blip>
          <a:stretch>
            <a:fillRect/>
          </a:stretch>
        </p:blipFill>
        <p:spPr>
          <a:xfrm>
            <a:off x="11330872" y="6093627"/>
            <a:ext cx="727256" cy="608266"/>
          </a:xfrm>
          <a:prstGeom prst="rect">
            <a:avLst/>
          </a:prstGeom>
        </p:spPr>
      </p:pic>
      <p:pic>
        <p:nvPicPr>
          <p:cNvPr id="8" name="Picture 2" descr="Download Free Learn Icons in PNG &amp; SVG">
            <a:extLst>
              <a:ext uri="{FF2B5EF4-FFF2-40B4-BE49-F238E27FC236}">
                <a16:creationId xmlns:a16="http://schemas.microsoft.com/office/drawing/2014/main" id="{8D54E8CC-D7FD-8701-D8D0-074C09AE7BFA}"/>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backgroundRemoval t="7556" b="92889" l="9778" r="89778">
                        <a14:foregroundMark x1="9778" y1="29778" x2="10222" y2="35556"/>
                        <a14:foregroundMark x1="90222" y1="29778" x2="89778" y2="37333"/>
                        <a14:foregroundMark x1="45778" y1="92889" x2="53778" y2="92889"/>
                        <a14:foregroundMark x1="71111" y1="60889" x2="76000" y2="60889"/>
                        <a14:foregroundMark x1="73778" y1="48889" x2="79556" y2="49333"/>
                        <a14:foregroundMark x1="67556" y1="74667" x2="76444" y2="72889"/>
                        <a14:foregroundMark x1="45333" y1="9778" x2="51111" y2="11111"/>
                        <a14:foregroundMark x1="72889" y1="12444" x2="76889" y2="8444"/>
                        <a14:foregroundMark x1="23111" y1="7556" x2="25778" y2="9333"/>
                        <a14:foregroundMark x1="50667" y1="20000" x2="55111" y2="23111"/>
                        <a14:foregroundMark x1="21778" y1="47556" x2="24889" y2="47556"/>
                        <a14:foregroundMark x1="23111" y1="61333" x2="30667" y2="61333"/>
                        <a14:foregroundMark x1="23111" y1="74667" x2="33778" y2="73333"/>
                      </a14:backgroundRemoval>
                    </a14:imgEffect>
                  </a14:imgLayer>
                </a14:imgProps>
              </a:ext>
              <a:ext uri="{28A0092B-C50C-407E-A947-70E740481C1C}">
                <a14:useLocalDpi xmlns:a14="http://schemas.microsoft.com/office/drawing/2010/main" val="0"/>
              </a:ext>
            </a:extLst>
          </a:blip>
          <a:srcRect/>
          <a:stretch>
            <a:fillRect/>
          </a:stretch>
        </p:blipFill>
        <p:spPr bwMode="auto">
          <a:xfrm>
            <a:off x="9187747" y="38639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7E1F29-6486-4594-C979-4F4A836EDB4F}"/>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lang="en-SG" b="1"/>
              <a:t>Project Premise</a:t>
            </a:r>
            <a:endParaRPr b="1"/>
          </a:p>
        </p:txBody>
      </p:sp>
      <p:sp>
        <p:nvSpPr>
          <p:cNvPr id="3" name="Content Placeholder 2"/>
          <p:cNvSpPr>
            <a:spLocks noGrp="1"/>
          </p:cNvSpPr>
          <p:nvPr>
            <p:ph idx="1"/>
          </p:nvPr>
        </p:nvSpPr>
        <p:spPr>
          <a:xfrm>
            <a:off x="685800" y="1974220"/>
            <a:ext cx="10820400" cy="4024125"/>
          </a:xfrm>
        </p:spPr>
        <p:txBody>
          <a:bodyPr/>
          <a:lstStyle/>
          <a:p>
            <a:pPr>
              <a:lnSpc>
                <a:spcPct val="150000"/>
              </a:lnSpc>
            </a:pPr>
            <a:r>
              <a:t>Why NHL Data?</a:t>
            </a:r>
            <a:endParaRPr lang="en-SG"/>
          </a:p>
          <a:p>
            <a:pPr lvl="1">
              <a:lnSpc>
                <a:spcPct val="150000"/>
              </a:lnSpc>
              <a:buFont typeface="Courier New" panose="02070309020205020404" pitchFamily="49" charset="0"/>
              <a:buChar char="o"/>
            </a:pPr>
            <a:r>
              <a:rPr lang="en-SG"/>
              <a:t>NHL organisers have collected information on NHL matches over 20 years and would like to have a better insight of the data</a:t>
            </a:r>
            <a:endParaRPr/>
          </a:p>
        </p:txBody>
      </p:sp>
      <p:pic>
        <p:nvPicPr>
          <p:cNvPr id="6" name="Picture 5">
            <a:extLst>
              <a:ext uri="{FF2B5EF4-FFF2-40B4-BE49-F238E27FC236}">
                <a16:creationId xmlns:a16="http://schemas.microsoft.com/office/drawing/2014/main" id="{ACBF03BB-7EB9-157D-0A4C-7B381AD4F805}"/>
              </a:ext>
            </a:extLst>
          </p:cNvPr>
          <p:cNvPicPr>
            <a:picLocks noChangeAspect="1"/>
          </p:cNvPicPr>
          <p:nvPr/>
        </p:nvPicPr>
        <p:blipFill>
          <a:blip r:embed="rId4">
            <a:alphaModFix amt="50000"/>
          </a:blip>
          <a:stretch>
            <a:fillRect/>
          </a:stretch>
        </p:blipFill>
        <p:spPr>
          <a:xfrm>
            <a:off x="11330872" y="6093627"/>
            <a:ext cx="727256" cy="608266"/>
          </a:xfrm>
          <a:prstGeom prst="rect">
            <a:avLst/>
          </a:prstGeom>
        </p:spPr>
      </p:pic>
      <p:pic>
        <p:nvPicPr>
          <p:cNvPr id="8" name="Picture 7">
            <a:extLst>
              <a:ext uri="{FF2B5EF4-FFF2-40B4-BE49-F238E27FC236}">
                <a16:creationId xmlns:a16="http://schemas.microsoft.com/office/drawing/2014/main" id="{387C5D16-E123-9FB4-C002-DA12DAE840B8}"/>
              </a:ext>
            </a:extLst>
          </p:cNvPr>
          <p:cNvPicPr>
            <a:picLocks noChangeAspect="1"/>
          </p:cNvPicPr>
          <p:nvPr/>
        </p:nvPicPr>
        <p:blipFill>
          <a:blip r:embed="rId5">
            <a:alphaModFix amt="60000"/>
          </a:blip>
          <a:stretch>
            <a:fillRect/>
          </a:stretch>
        </p:blipFill>
        <p:spPr>
          <a:xfrm>
            <a:off x="6389198" y="3526665"/>
            <a:ext cx="4807802" cy="29015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93EB-868F-2EBA-F0E2-325F85547EF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C61134-AE0B-C7CA-B1DF-C1324ADEEFE8}"/>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3" name="Content Placeholder 2">
            <a:extLst>
              <a:ext uri="{FF2B5EF4-FFF2-40B4-BE49-F238E27FC236}">
                <a16:creationId xmlns:a16="http://schemas.microsoft.com/office/drawing/2014/main" id="{BB983D47-6E4C-0EC1-D558-42ACDCD165E4}"/>
              </a:ext>
            </a:extLst>
          </p:cNvPr>
          <p:cNvSpPr>
            <a:spLocks noGrp="1"/>
          </p:cNvSpPr>
          <p:nvPr>
            <p:ph idx="1"/>
          </p:nvPr>
        </p:nvSpPr>
        <p:spPr>
          <a:xfrm>
            <a:off x="3882322" y="2384583"/>
            <a:ext cx="7448550" cy="2554605"/>
          </a:xfrm>
        </p:spPr>
        <p:txBody>
          <a:bodyPr>
            <a:normAutofit/>
          </a:bodyPr>
          <a:lstStyle/>
          <a:p>
            <a:pPr marL="0" indent="0" algn="ctr">
              <a:buNone/>
            </a:pPr>
            <a:r>
              <a:rPr lang="en-SG" sz="3600"/>
              <a:t>THANK YOU!</a:t>
            </a:r>
          </a:p>
          <a:p>
            <a:pPr marL="0" indent="0" algn="ctr">
              <a:lnSpc>
                <a:spcPct val="300000"/>
              </a:lnSpc>
              <a:buNone/>
            </a:pPr>
            <a:r>
              <a:rPr lang="en-SG" sz="3600"/>
              <a:t>Questions and Answers</a:t>
            </a:r>
            <a:endParaRPr sz="3600"/>
          </a:p>
        </p:txBody>
      </p:sp>
      <p:pic>
        <p:nvPicPr>
          <p:cNvPr id="4" name="Picture 3">
            <a:extLst>
              <a:ext uri="{FF2B5EF4-FFF2-40B4-BE49-F238E27FC236}">
                <a16:creationId xmlns:a16="http://schemas.microsoft.com/office/drawing/2014/main" id="{E4C62A85-F1DA-FDF4-593A-70C6C388297A}"/>
              </a:ext>
            </a:extLst>
          </p:cNvPr>
          <p:cNvPicPr>
            <a:picLocks noChangeAspect="1"/>
          </p:cNvPicPr>
          <p:nvPr/>
        </p:nvPicPr>
        <p:blipFill>
          <a:blip r:embed="rId4">
            <a:alphaModFix amt="50000"/>
          </a:blip>
          <a:stretch>
            <a:fillRect/>
          </a:stretch>
        </p:blipFill>
        <p:spPr>
          <a:xfrm>
            <a:off x="11330872" y="6093627"/>
            <a:ext cx="727256" cy="608266"/>
          </a:xfrm>
          <a:prstGeom prst="rect">
            <a:avLst/>
          </a:prstGeom>
        </p:spPr>
      </p:pic>
      <p:pic>
        <p:nvPicPr>
          <p:cNvPr id="7" name="Picture 2" descr="Q&amp;a - Free education icons">
            <a:extLst>
              <a:ext uri="{FF2B5EF4-FFF2-40B4-BE49-F238E27FC236}">
                <a16:creationId xmlns:a16="http://schemas.microsoft.com/office/drawing/2014/main" id="{827B4691-4FC7-AA16-9936-F7BF57027B23}"/>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backgroundRemoval t="9778" b="89778" l="4444" r="97778">
                        <a14:foregroundMark x1="91111" y1="27556" x2="97778" y2="49333"/>
                        <a14:foregroundMark x1="97778" y1="49333" x2="97333" y2="50667"/>
                        <a14:foregroundMark x1="6667" y1="45333" x2="4444" y2="64000"/>
                      </a14:backgroundRemoval>
                    </a14:imgEffect>
                  </a14:imgLayer>
                </a14:imgProps>
              </a:ext>
              <a:ext uri="{28A0092B-C50C-407E-A947-70E740481C1C}">
                <a14:useLocalDpi xmlns:a14="http://schemas.microsoft.com/office/drawing/2010/main" val="0"/>
              </a:ext>
            </a:extLst>
          </a:blip>
          <a:srcRect/>
          <a:stretch>
            <a:fillRect/>
          </a:stretch>
        </p:blipFill>
        <p:spPr bwMode="auto">
          <a:xfrm>
            <a:off x="861128" y="1918810"/>
            <a:ext cx="3020378" cy="302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81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6393EF-07A6-2C3F-DF23-59EE623F7283}"/>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a:t>Objectives</a:t>
            </a:r>
          </a:p>
        </p:txBody>
      </p:sp>
      <p:sp>
        <p:nvSpPr>
          <p:cNvPr id="3" name="Content Placeholder 2"/>
          <p:cNvSpPr>
            <a:spLocks noGrp="1"/>
          </p:cNvSpPr>
          <p:nvPr>
            <p:ph idx="1"/>
          </p:nvPr>
        </p:nvSpPr>
        <p:spPr/>
        <p:txBody>
          <a:bodyPr>
            <a:normAutofit/>
          </a:bodyPr>
          <a:lstStyle/>
          <a:p>
            <a:pPr>
              <a:lnSpc>
                <a:spcPct val="200000"/>
              </a:lnSpc>
            </a:pPr>
            <a:r>
              <a:rPr lang="en-US" sz="2000" dirty="0"/>
              <a:t>Design and implement a scalable ELT data pipeline</a:t>
            </a:r>
          </a:p>
          <a:p>
            <a:pPr>
              <a:lnSpc>
                <a:spcPct val="200000"/>
              </a:lnSpc>
            </a:pPr>
            <a:r>
              <a:rPr lang="en-US" sz="2000" dirty="0"/>
              <a:t>Develop an analytics-ready dimensional data model</a:t>
            </a:r>
          </a:p>
          <a:p>
            <a:pPr>
              <a:lnSpc>
                <a:spcPct val="200000"/>
              </a:lnSpc>
            </a:pPr>
            <a:r>
              <a:rPr lang="en-US" sz="2000" dirty="0"/>
              <a:t>Deliver an interactive Power BI dashboard for insights</a:t>
            </a:r>
            <a:endParaRPr sz="2000" dirty="0"/>
          </a:p>
        </p:txBody>
      </p:sp>
      <p:pic>
        <p:nvPicPr>
          <p:cNvPr id="1026" name="Picture 2" descr="objective Icon - Page 2">
            <a:extLst>
              <a:ext uri="{FF2B5EF4-FFF2-40B4-BE49-F238E27FC236}">
                <a16:creationId xmlns:a16="http://schemas.microsoft.com/office/drawing/2014/main" id="{94914A9E-15D8-363C-8F29-BD3649022D6F}"/>
              </a:ext>
            </a:extLst>
          </p:cNvPr>
          <p:cNvPicPr>
            <a:picLocks noChangeAspect="1" noChangeArrowheads="1"/>
          </p:cNvPicPr>
          <p:nvPr/>
        </p:nvPicPr>
        <p:blipFill>
          <a:blip r:embed="rId4">
            <a:alphaModFix amt="60000"/>
            <a:extLst>
              <a:ext uri="{BEBA8EAE-BF5A-486C-A8C5-ECC9F3942E4B}">
                <a14:imgProps xmlns:a14="http://schemas.microsoft.com/office/drawing/2010/main">
                  <a14:imgLayer r:embed="rId5">
                    <a14:imgEffect>
                      <a14:backgroundRemoval t="1778" b="96889" l="3556" r="96889">
                        <a14:foregroundMark x1="36444" y1="10667" x2="36444" y2="10667"/>
                        <a14:foregroundMark x1="36889" y1="8889" x2="36889" y2="8889"/>
                        <a14:foregroundMark x1="33333" y1="8889" x2="33333" y2="8889"/>
                        <a14:foregroundMark x1="25778" y1="10667" x2="11111" y2="28889"/>
                        <a14:foregroundMark x1="28889" y1="10667" x2="51556" y2="5778"/>
                        <a14:foregroundMark x1="51556" y1="5778" x2="66222" y2="10222"/>
                        <a14:foregroundMark x1="82667" y1="5778" x2="82667" y2="8444"/>
                        <a14:foregroundMark x1="92889" y1="20889" x2="89333" y2="20889"/>
                        <a14:foregroundMark x1="97333" y1="17333" x2="95111" y2="17333"/>
                        <a14:foregroundMark x1="82222" y1="1778" x2="82222" y2="1778"/>
                        <a14:foregroundMark x1="7556" y1="38222" x2="6667" y2="53333"/>
                        <a14:foregroundMark x1="9778" y1="28000" x2="4000" y2="47556"/>
                        <a14:foregroundMark x1="32889" y1="5778" x2="61333" y2="3556"/>
                        <a14:foregroundMark x1="61333" y1="3556" x2="69778" y2="8889"/>
                        <a14:foregroundMark x1="91111" y1="32444" x2="94222" y2="63111"/>
                        <a14:foregroundMark x1="94222" y1="63111" x2="92000" y2="70667"/>
                        <a14:foregroundMark x1="86667" y1="77333" x2="66222" y2="91556"/>
                        <a14:foregroundMark x1="66222" y1="91556" x2="40000" y2="95111"/>
                        <a14:foregroundMark x1="40000" y1="95111" x2="19111" y2="82222"/>
                        <a14:foregroundMark x1="19111" y1="82222" x2="4444" y2="60444"/>
                        <a14:foregroundMark x1="4444" y1="60444" x2="3556" y2="57333"/>
                        <a14:foregroundMark x1="35111" y1="96889" x2="64889" y2="96000"/>
                      </a14:backgroundRemoval>
                    </a14:imgEffect>
                  </a14:imgLayer>
                </a14:imgProps>
              </a:ext>
              <a:ext uri="{28A0092B-C50C-407E-A947-70E740481C1C}">
                <a14:useLocalDpi xmlns:a14="http://schemas.microsoft.com/office/drawing/2010/main" val="0"/>
              </a:ext>
            </a:extLst>
          </a:blip>
          <a:srcRect/>
          <a:stretch>
            <a:fillRect/>
          </a:stretch>
        </p:blipFill>
        <p:spPr bwMode="auto">
          <a:xfrm>
            <a:off x="8373451" y="3042285"/>
            <a:ext cx="2967990" cy="296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AB96F5-54D1-66EB-BE61-354EE5717E38}"/>
              </a:ext>
            </a:extLst>
          </p:cNvPr>
          <p:cNvPicPr>
            <a:picLocks noChangeAspect="1"/>
          </p:cNvPicPr>
          <p:nvPr/>
        </p:nvPicPr>
        <p:blipFill>
          <a:blip r:embed="rId6">
            <a:alphaModFix amt="50000"/>
          </a:blip>
          <a:stretch>
            <a:fillRect/>
          </a:stretch>
        </p:blipFill>
        <p:spPr>
          <a:xfrm>
            <a:off x="11330872" y="6103152"/>
            <a:ext cx="727256" cy="6082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0A970-9AD9-8F1B-44D4-D764A2114120}"/>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a:t>Dataset Overview</a:t>
            </a:r>
          </a:p>
        </p:txBody>
      </p:sp>
      <p:sp>
        <p:nvSpPr>
          <p:cNvPr id="3" name="Content Placeholder 2"/>
          <p:cNvSpPr>
            <a:spLocks noGrp="1"/>
          </p:cNvSpPr>
          <p:nvPr>
            <p:ph idx="1"/>
          </p:nvPr>
        </p:nvSpPr>
        <p:spPr/>
        <p:txBody>
          <a:bodyPr/>
          <a:lstStyle/>
          <a:p>
            <a:pPr>
              <a:lnSpc>
                <a:spcPct val="100000"/>
              </a:lnSpc>
            </a:pPr>
            <a:r>
              <a:rPr lang="en-SG"/>
              <a:t>Kaggle URL : </a:t>
            </a:r>
            <a:r>
              <a:rPr lang="en-US" b="1"/>
              <a:t>			   </a:t>
            </a:r>
            <a:r>
              <a:rPr lang="en-US" u="sng">
                <a:hlinkClick r:id="rId4"/>
              </a:rPr>
              <a:t>https://www.kaggle.com/datasets/martinellis/nhl-game-data</a:t>
            </a:r>
            <a:r>
              <a:rPr lang="en-US"/>
              <a:t> </a:t>
            </a:r>
            <a:endParaRPr lang="en-SG"/>
          </a:p>
          <a:p>
            <a:pPr>
              <a:lnSpc>
                <a:spcPct val="100000"/>
              </a:lnSpc>
            </a:pPr>
            <a:r>
              <a:rPr lang="en-SG"/>
              <a:t>20 years of</a:t>
            </a:r>
            <a:r>
              <a:t> NHL Data</a:t>
            </a:r>
          </a:p>
          <a:p>
            <a:pPr>
              <a:lnSpc>
                <a:spcPct val="100000"/>
              </a:lnSpc>
            </a:pPr>
            <a:r>
              <a:rPr lang="en-SG"/>
              <a:t>12 comma separated value data files</a:t>
            </a:r>
            <a:endParaRPr/>
          </a:p>
        </p:txBody>
      </p:sp>
      <p:pic>
        <p:nvPicPr>
          <p:cNvPr id="8" name="Picture 7">
            <a:extLst>
              <a:ext uri="{FF2B5EF4-FFF2-40B4-BE49-F238E27FC236}">
                <a16:creationId xmlns:a16="http://schemas.microsoft.com/office/drawing/2014/main" id="{3465744E-A64F-62BE-9B39-4719C32B5FEE}"/>
              </a:ext>
            </a:extLst>
          </p:cNvPr>
          <p:cNvPicPr>
            <a:picLocks noChangeAspect="1"/>
          </p:cNvPicPr>
          <p:nvPr/>
        </p:nvPicPr>
        <p:blipFill>
          <a:blip r:embed="rId5">
            <a:alphaModFix amt="80000"/>
          </a:blip>
          <a:stretch>
            <a:fillRect/>
          </a:stretch>
        </p:blipFill>
        <p:spPr>
          <a:xfrm>
            <a:off x="6728382" y="3126308"/>
            <a:ext cx="4222012" cy="3185959"/>
          </a:xfrm>
          <a:prstGeom prst="rect">
            <a:avLst/>
          </a:prstGeom>
        </p:spPr>
      </p:pic>
      <p:pic>
        <p:nvPicPr>
          <p:cNvPr id="6" name="Picture 5">
            <a:extLst>
              <a:ext uri="{FF2B5EF4-FFF2-40B4-BE49-F238E27FC236}">
                <a16:creationId xmlns:a16="http://schemas.microsoft.com/office/drawing/2014/main" id="{B95D4F36-C364-E74F-7480-6EC0B6192452}"/>
              </a:ext>
            </a:extLst>
          </p:cNvPr>
          <p:cNvPicPr>
            <a:picLocks noChangeAspect="1"/>
          </p:cNvPicPr>
          <p:nvPr/>
        </p:nvPicPr>
        <p:blipFill>
          <a:blip r:embed="rId6">
            <a:alphaModFix amt="50000"/>
          </a:blip>
          <a:stretch>
            <a:fillRect/>
          </a:stretch>
        </p:blipFill>
        <p:spPr>
          <a:xfrm>
            <a:off x="11330872" y="6093627"/>
            <a:ext cx="727256" cy="6082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6468D8-0D55-275A-1F1F-0B9215F2D7D6}"/>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lang="en-SG" b="1"/>
              <a:t>Technology Stack</a:t>
            </a:r>
            <a:endParaRPr b="1"/>
          </a:p>
        </p:txBody>
      </p:sp>
      <p:sp>
        <p:nvSpPr>
          <p:cNvPr id="3" name="Content Placeholder 2"/>
          <p:cNvSpPr>
            <a:spLocks noGrp="1"/>
          </p:cNvSpPr>
          <p:nvPr>
            <p:ph idx="1"/>
          </p:nvPr>
        </p:nvSpPr>
        <p:spPr>
          <a:xfrm>
            <a:off x="895981" y="2194560"/>
            <a:ext cx="5248275" cy="4024125"/>
          </a:xfrm>
        </p:spPr>
        <p:txBody>
          <a:bodyPr/>
          <a:lstStyle/>
          <a:p>
            <a:pPr>
              <a:lnSpc>
                <a:spcPct val="150000"/>
              </a:lnSpc>
            </a:pPr>
            <a:r>
              <a:rPr lang="en-SG" dirty="0"/>
              <a:t>Microsoft Fabric </a:t>
            </a:r>
          </a:p>
          <a:p>
            <a:pPr lvl="1">
              <a:lnSpc>
                <a:spcPct val="150000"/>
              </a:lnSpc>
              <a:buFont typeface="Courier New" panose="02070309020205020404" pitchFamily="49" charset="0"/>
              <a:buChar char="o"/>
            </a:pPr>
            <a:r>
              <a:rPr lang="en-SG" dirty="0"/>
              <a:t>Lakehouse (Delta Tables)</a:t>
            </a:r>
          </a:p>
          <a:p>
            <a:pPr lvl="1">
              <a:lnSpc>
                <a:spcPct val="150000"/>
              </a:lnSpc>
              <a:buFont typeface="Courier New" panose="02070309020205020404" pitchFamily="49" charset="0"/>
              <a:buChar char="o"/>
            </a:pPr>
            <a:r>
              <a:rPr lang="en-SG" dirty="0" err="1"/>
              <a:t>PySpark</a:t>
            </a:r>
            <a:r>
              <a:rPr lang="en-SG" dirty="0"/>
              <a:t> </a:t>
            </a:r>
          </a:p>
          <a:p>
            <a:pPr lvl="1">
              <a:lnSpc>
                <a:spcPct val="150000"/>
              </a:lnSpc>
              <a:buFont typeface="Courier New" panose="02070309020205020404" pitchFamily="49" charset="0"/>
              <a:buChar char="o"/>
            </a:pPr>
            <a:r>
              <a:rPr lang="en-SG" dirty="0"/>
              <a:t>Data Pipeline</a:t>
            </a:r>
          </a:p>
          <a:p>
            <a:pPr>
              <a:lnSpc>
                <a:spcPct val="150000"/>
              </a:lnSpc>
            </a:pPr>
            <a:r>
              <a:rPr lang="en-SG" dirty="0"/>
              <a:t>Power BI</a:t>
            </a:r>
          </a:p>
          <a:p>
            <a:endParaRPr dirty="0"/>
          </a:p>
        </p:txBody>
      </p:sp>
      <p:pic>
        <p:nvPicPr>
          <p:cNvPr id="3074" name="Picture 2" descr="Microsoft Fabric Integration Solver">
            <a:extLst>
              <a:ext uri="{FF2B5EF4-FFF2-40B4-BE49-F238E27FC236}">
                <a16:creationId xmlns:a16="http://schemas.microsoft.com/office/drawing/2014/main" id="{8191A530-8783-265B-DB74-623662A56B11}"/>
              </a:ext>
            </a:extLst>
          </p:cNvPr>
          <p:cNvPicPr>
            <a:picLocks noChangeAspect="1" noChangeArrowheads="1"/>
          </p:cNvPicPr>
          <p:nvPr/>
        </p:nvPicPr>
        <p:blipFill rotWithShape="1">
          <a:blip r:embed="rId4">
            <a:alphaModFix amt="60000"/>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0146" t="20890" r="35256" b="37241"/>
          <a:stretch>
            <a:fillRect/>
          </a:stretch>
        </p:blipFill>
        <p:spPr bwMode="auto">
          <a:xfrm>
            <a:off x="7543391" y="2446683"/>
            <a:ext cx="3060717" cy="2928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7B6EB17-26E0-BF5E-C0DB-BDF813DB8C9A}"/>
              </a:ext>
            </a:extLst>
          </p:cNvPr>
          <p:cNvPicPr>
            <a:picLocks noChangeAspect="1"/>
          </p:cNvPicPr>
          <p:nvPr/>
        </p:nvPicPr>
        <p:blipFill>
          <a:blip r:embed="rId6">
            <a:alphaModFix amt="50000"/>
          </a:blip>
          <a:stretch>
            <a:fillRect/>
          </a:stretch>
        </p:blipFill>
        <p:spPr>
          <a:xfrm>
            <a:off x="11330872" y="6093627"/>
            <a:ext cx="727256" cy="6082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54D6-A464-AFB5-0FE3-A4A88AA0A1D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8923D5B-B87C-A284-90D4-512C6B79B0FD}"/>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a:extLst>
              <a:ext uri="{FF2B5EF4-FFF2-40B4-BE49-F238E27FC236}">
                <a16:creationId xmlns:a16="http://schemas.microsoft.com/office/drawing/2014/main" id="{8573E507-68C6-FDA3-C4CD-9049CDE357C4}"/>
              </a:ext>
            </a:extLst>
          </p:cNvPr>
          <p:cNvSpPr>
            <a:spLocks noGrp="1"/>
          </p:cNvSpPr>
          <p:nvPr>
            <p:ph type="title"/>
          </p:nvPr>
        </p:nvSpPr>
        <p:spPr>
          <a:xfrm>
            <a:off x="2895600" y="745425"/>
            <a:ext cx="8610600" cy="1293028"/>
          </a:xfrm>
        </p:spPr>
        <p:txBody>
          <a:bodyPr/>
          <a:lstStyle/>
          <a:p>
            <a:r>
              <a:rPr b="1"/>
              <a:t>Architecture Overview</a:t>
            </a:r>
          </a:p>
        </p:txBody>
      </p:sp>
      <p:sp>
        <p:nvSpPr>
          <p:cNvPr id="3" name="Content Placeholder 2">
            <a:extLst>
              <a:ext uri="{FF2B5EF4-FFF2-40B4-BE49-F238E27FC236}">
                <a16:creationId xmlns:a16="http://schemas.microsoft.com/office/drawing/2014/main" id="{AF644486-CC69-EF18-3E9E-815E7D2FDF9B}"/>
              </a:ext>
            </a:extLst>
          </p:cNvPr>
          <p:cNvSpPr>
            <a:spLocks noGrp="1"/>
          </p:cNvSpPr>
          <p:nvPr>
            <p:ph idx="1"/>
          </p:nvPr>
        </p:nvSpPr>
        <p:spPr/>
        <p:txBody>
          <a:bodyPr/>
          <a:lstStyle/>
          <a:p>
            <a:r>
              <a:rPr lang="en-SG"/>
              <a:t>Architecture will follow a medallion structure</a:t>
            </a:r>
            <a:endParaRPr/>
          </a:p>
        </p:txBody>
      </p:sp>
      <p:pic>
        <p:nvPicPr>
          <p:cNvPr id="7" name="Picture 6">
            <a:extLst>
              <a:ext uri="{FF2B5EF4-FFF2-40B4-BE49-F238E27FC236}">
                <a16:creationId xmlns:a16="http://schemas.microsoft.com/office/drawing/2014/main" id="{9B95D562-79A0-086E-3C44-C3C157AA218C}"/>
              </a:ext>
            </a:extLst>
          </p:cNvPr>
          <p:cNvPicPr>
            <a:picLocks noChangeAspect="1"/>
          </p:cNvPicPr>
          <p:nvPr/>
        </p:nvPicPr>
        <p:blipFill>
          <a:blip r:embed="rId4"/>
          <a:stretch>
            <a:fillRect/>
          </a:stretch>
        </p:blipFill>
        <p:spPr>
          <a:xfrm>
            <a:off x="3287490" y="2821774"/>
            <a:ext cx="5617029" cy="3744686"/>
          </a:xfrm>
          <a:prstGeom prst="rect">
            <a:avLst/>
          </a:prstGeom>
        </p:spPr>
      </p:pic>
      <p:pic>
        <p:nvPicPr>
          <p:cNvPr id="6" name="Picture 5">
            <a:extLst>
              <a:ext uri="{FF2B5EF4-FFF2-40B4-BE49-F238E27FC236}">
                <a16:creationId xmlns:a16="http://schemas.microsoft.com/office/drawing/2014/main" id="{F9E00C4A-1E54-3ADD-7781-CDB2B473DCC1}"/>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extLst>
      <p:ext uri="{BB962C8B-B14F-4D97-AF65-F5344CB8AC3E}">
        <p14:creationId xmlns:p14="http://schemas.microsoft.com/office/powerpoint/2010/main" val="321365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18442-26C2-F80D-644C-6289DF7E19DB}"/>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dirty="0"/>
              <a:t>Bronze Layer</a:t>
            </a:r>
          </a:p>
        </p:txBody>
      </p:sp>
      <p:sp>
        <p:nvSpPr>
          <p:cNvPr id="3" name="Content Placeholder 2"/>
          <p:cNvSpPr>
            <a:spLocks noGrp="1"/>
          </p:cNvSpPr>
          <p:nvPr>
            <p:ph idx="1"/>
          </p:nvPr>
        </p:nvSpPr>
        <p:spPr>
          <a:xfrm>
            <a:off x="685800" y="2194560"/>
            <a:ext cx="7782339" cy="2285129"/>
          </a:xfrm>
        </p:spPr>
        <p:txBody>
          <a:bodyPr>
            <a:normAutofit fontScale="92500"/>
          </a:bodyPr>
          <a:lstStyle/>
          <a:p>
            <a:pPr>
              <a:lnSpc>
                <a:spcPct val="100000"/>
              </a:lnSpc>
            </a:pPr>
            <a:r>
              <a:rPr lang="en-US" dirty="0"/>
              <a:t>Ingest raw source data without transformation</a:t>
            </a:r>
          </a:p>
          <a:p>
            <a:pPr>
              <a:lnSpc>
                <a:spcPct val="100000"/>
              </a:lnSpc>
            </a:pPr>
            <a:endParaRPr lang="en-US" dirty="0"/>
          </a:p>
          <a:p>
            <a:pPr>
              <a:lnSpc>
                <a:spcPct val="100000"/>
              </a:lnSpc>
            </a:pPr>
            <a:r>
              <a:rPr lang="en-US" dirty="0"/>
              <a:t>Apply minimal processing to maintain data fidelity</a:t>
            </a:r>
          </a:p>
          <a:p>
            <a:pPr marL="0" indent="0">
              <a:lnSpc>
                <a:spcPct val="100000"/>
              </a:lnSpc>
              <a:buNone/>
            </a:pPr>
            <a:endParaRPr lang="en-US" dirty="0"/>
          </a:p>
          <a:p>
            <a:pPr>
              <a:lnSpc>
                <a:spcPct val="100000"/>
              </a:lnSpc>
            </a:pPr>
            <a:r>
              <a:rPr lang="en-US" dirty="0"/>
              <a:t>Perform initial referential integrity checks on key identifiers</a:t>
            </a:r>
            <a:endParaRPr dirty="0"/>
          </a:p>
        </p:txBody>
      </p:sp>
      <p:pic>
        <p:nvPicPr>
          <p:cNvPr id="7" name="Picture 6">
            <a:extLst>
              <a:ext uri="{FF2B5EF4-FFF2-40B4-BE49-F238E27FC236}">
                <a16:creationId xmlns:a16="http://schemas.microsoft.com/office/drawing/2014/main" id="{BAE938D2-0FD9-9E1E-C32B-3F61E59DDF4B}"/>
              </a:ext>
            </a:extLst>
          </p:cNvPr>
          <p:cNvPicPr>
            <a:picLocks noChangeAspect="1"/>
          </p:cNvPicPr>
          <p:nvPr/>
        </p:nvPicPr>
        <p:blipFill>
          <a:blip r:embed="rId4"/>
          <a:srcRect l="1328" t="24092" b="37312"/>
          <a:stretch>
            <a:fillRect/>
          </a:stretch>
        </p:blipFill>
        <p:spPr>
          <a:xfrm>
            <a:off x="3106384" y="4702057"/>
            <a:ext cx="7414957" cy="1933575"/>
          </a:xfrm>
          <a:prstGeom prst="rect">
            <a:avLst/>
          </a:prstGeom>
        </p:spPr>
      </p:pic>
      <p:pic>
        <p:nvPicPr>
          <p:cNvPr id="6" name="Picture 5">
            <a:extLst>
              <a:ext uri="{FF2B5EF4-FFF2-40B4-BE49-F238E27FC236}">
                <a16:creationId xmlns:a16="http://schemas.microsoft.com/office/drawing/2014/main" id="{5ECC34F0-DD68-60CA-A1F1-32B1E2F39F7A}"/>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71F1D-55A5-1EF0-D9FA-36597474686F}"/>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p:txBody>
          <a:bodyPr/>
          <a:lstStyle/>
          <a:p>
            <a:r>
              <a:rPr b="1" dirty="0"/>
              <a:t>Silver Layer</a:t>
            </a:r>
          </a:p>
        </p:txBody>
      </p:sp>
      <p:sp>
        <p:nvSpPr>
          <p:cNvPr id="3" name="Content Placeholder 2"/>
          <p:cNvSpPr>
            <a:spLocks noGrp="1"/>
          </p:cNvSpPr>
          <p:nvPr>
            <p:ph idx="1"/>
          </p:nvPr>
        </p:nvSpPr>
        <p:spPr/>
        <p:txBody>
          <a:bodyPr>
            <a:normAutofit/>
          </a:bodyPr>
          <a:lstStyle/>
          <a:p>
            <a:r>
              <a:rPr lang="en-SG" sz="2000" dirty="0"/>
              <a:t>Cleanse and standardize datasets for analytical consistency</a:t>
            </a:r>
          </a:p>
          <a:p>
            <a:r>
              <a:rPr lang="en-SG" sz="2000" dirty="0"/>
              <a:t>Remove duplicate and redundant records</a:t>
            </a:r>
          </a:p>
          <a:p>
            <a:r>
              <a:rPr lang="en-SG" sz="2000" dirty="0"/>
              <a:t>Normalize attributes to appropriate analytical granularity</a:t>
            </a:r>
          </a:p>
          <a:p>
            <a:r>
              <a:rPr lang="en-SG" sz="2000" dirty="0"/>
              <a:t>Apply data formatting and enrichment rules</a:t>
            </a:r>
          </a:p>
          <a:p>
            <a:r>
              <a:rPr lang="en-SG" sz="2000" dirty="0"/>
              <a:t>Consolidate tables to support downstream analytics</a:t>
            </a:r>
            <a:endParaRPr sz="2000" dirty="0"/>
          </a:p>
        </p:txBody>
      </p:sp>
      <p:pic>
        <p:nvPicPr>
          <p:cNvPr id="9" name="Picture 8">
            <a:extLst>
              <a:ext uri="{FF2B5EF4-FFF2-40B4-BE49-F238E27FC236}">
                <a16:creationId xmlns:a16="http://schemas.microsoft.com/office/drawing/2014/main" id="{9AB50F48-EA5F-976B-2C8E-98673D472FAA}"/>
              </a:ext>
            </a:extLst>
          </p:cNvPr>
          <p:cNvPicPr>
            <a:picLocks noChangeAspect="1"/>
          </p:cNvPicPr>
          <p:nvPr/>
        </p:nvPicPr>
        <p:blipFill>
          <a:blip r:embed="rId4"/>
          <a:stretch>
            <a:fillRect/>
          </a:stretch>
        </p:blipFill>
        <p:spPr>
          <a:xfrm>
            <a:off x="1507041" y="4410630"/>
            <a:ext cx="9177917" cy="2049659"/>
          </a:xfrm>
          <a:prstGeom prst="rect">
            <a:avLst/>
          </a:prstGeom>
        </p:spPr>
      </p:pic>
      <p:pic>
        <p:nvPicPr>
          <p:cNvPr id="6" name="Picture 5">
            <a:extLst>
              <a:ext uri="{FF2B5EF4-FFF2-40B4-BE49-F238E27FC236}">
                <a16:creationId xmlns:a16="http://schemas.microsoft.com/office/drawing/2014/main" id="{62C3DBDC-0EE8-2E76-AF7B-623F2112DA6F}"/>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95DEA-1EDE-BF0E-79BF-BB9D87F99508}"/>
              </a:ext>
            </a:extLst>
          </p:cNvPr>
          <p:cNvPicPr>
            <a:picLocks noChangeAspect="1"/>
          </p:cNvPicPr>
          <p:nvPr/>
        </p:nvPicPr>
        <p:blipFill>
          <a:blip r:embed="rId3">
            <a:alphaModFix amt="40000"/>
          </a:blip>
          <a:srcRect l="6233" t="10598" r="6233" b="14276"/>
          <a:stretch>
            <a:fillRect/>
          </a:stretch>
        </p:blipFill>
        <p:spPr>
          <a:xfrm>
            <a:off x="20313" y="0"/>
            <a:ext cx="12171687" cy="6858000"/>
          </a:xfrm>
          <a:prstGeom prst="rect">
            <a:avLst/>
          </a:prstGeom>
        </p:spPr>
      </p:pic>
      <p:sp>
        <p:nvSpPr>
          <p:cNvPr id="2" name="Title 1"/>
          <p:cNvSpPr>
            <a:spLocks noGrp="1"/>
          </p:cNvSpPr>
          <p:nvPr>
            <p:ph type="title"/>
          </p:nvPr>
        </p:nvSpPr>
        <p:spPr>
          <a:xfrm>
            <a:off x="2720272" y="788782"/>
            <a:ext cx="8610600" cy="1293028"/>
          </a:xfrm>
        </p:spPr>
        <p:txBody>
          <a:bodyPr/>
          <a:lstStyle/>
          <a:p>
            <a:r>
              <a:rPr b="1" dirty="0"/>
              <a:t>Initial Data Model</a:t>
            </a:r>
          </a:p>
        </p:txBody>
      </p:sp>
      <p:sp>
        <p:nvSpPr>
          <p:cNvPr id="3" name="Content Placeholder 2"/>
          <p:cNvSpPr>
            <a:spLocks noGrp="1"/>
          </p:cNvSpPr>
          <p:nvPr>
            <p:ph idx="1"/>
          </p:nvPr>
        </p:nvSpPr>
        <p:spPr>
          <a:xfrm>
            <a:off x="516836" y="1838459"/>
            <a:ext cx="4916556" cy="4069080"/>
          </a:xfrm>
        </p:spPr>
        <p:txBody>
          <a:bodyPr>
            <a:normAutofit fontScale="92500" lnSpcReduction="10000"/>
          </a:bodyPr>
          <a:lstStyle/>
          <a:p>
            <a:pPr marL="0" indent="0" algn="ctr">
              <a:buNone/>
            </a:pPr>
            <a:r>
              <a:rPr lang="en-SG" dirty="0"/>
              <a:t>Early Semantic Model</a:t>
            </a:r>
          </a:p>
          <a:p>
            <a:pPr marL="0" indent="0">
              <a:buNone/>
            </a:pPr>
            <a:endParaRPr lang="en-SG" dirty="0"/>
          </a:p>
          <a:p>
            <a:pPr marL="0" indent="0">
              <a:buNone/>
            </a:pPr>
            <a:r>
              <a:rPr lang="en-US" dirty="0"/>
              <a:t>Central fact tables link event player, goalie stat., </a:t>
            </a:r>
            <a:r>
              <a:rPr lang="en-SG" dirty="0"/>
              <a:t>shift </a:t>
            </a:r>
            <a:r>
              <a:rPr lang="en-US" dirty="0"/>
              <a:t>and event data</a:t>
            </a:r>
          </a:p>
          <a:p>
            <a:pPr marL="0" indent="0">
              <a:buNone/>
            </a:pPr>
            <a:endParaRPr lang="en-US" dirty="0"/>
          </a:p>
          <a:p>
            <a:pPr marL="0" indent="0">
              <a:buNone/>
            </a:pPr>
            <a:r>
              <a:rPr lang="en-US" dirty="0"/>
              <a:t>Dimension tables provide contextual attributes for teams, game, players, and dates</a:t>
            </a:r>
          </a:p>
          <a:p>
            <a:pPr marL="0" indent="0">
              <a:buNone/>
            </a:pPr>
            <a:endParaRPr lang="en-US" dirty="0"/>
          </a:p>
          <a:p>
            <a:pPr marL="0" indent="0">
              <a:buNone/>
            </a:pPr>
            <a:r>
              <a:rPr lang="en-US" dirty="0"/>
              <a:t>Relationships enable analytics across performance, shifts, and in-game events</a:t>
            </a:r>
            <a:endParaRPr lang="en-SG" dirty="0"/>
          </a:p>
        </p:txBody>
      </p:sp>
      <p:pic>
        <p:nvPicPr>
          <p:cNvPr id="7" name="Picture 6">
            <a:extLst>
              <a:ext uri="{FF2B5EF4-FFF2-40B4-BE49-F238E27FC236}">
                <a16:creationId xmlns:a16="http://schemas.microsoft.com/office/drawing/2014/main" id="{73380196-7022-AFC9-8293-D446B3A24707}"/>
              </a:ext>
            </a:extLst>
          </p:cNvPr>
          <p:cNvPicPr>
            <a:picLocks noChangeAspect="1"/>
          </p:cNvPicPr>
          <p:nvPr/>
        </p:nvPicPr>
        <p:blipFill>
          <a:blip r:embed="rId4"/>
          <a:stretch>
            <a:fillRect/>
          </a:stretch>
        </p:blipFill>
        <p:spPr>
          <a:xfrm>
            <a:off x="5592417" y="1866679"/>
            <a:ext cx="6092906" cy="4442079"/>
          </a:xfrm>
          <a:prstGeom prst="rect">
            <a:avLst/>
          </a:prstGeom>
        </p:spPr>
      </p:pic>
      <p:pic>
        <p:nvPicPr>
          <p:cNvPr id="6" name="Picture 5">
            <a:extLst>
              <a:ext uri="{FF2B5EF4-FFF2-40B4-BE49-F238E27FC236}">
                <a16:creationId xmlns:a16="http://schemas.microsoft.com/office/drawing/2014/main" id="{EB0CC991-CDAD-6079-2FEA-1D94D78C95CA}"/>
              </a:ext>
            </a:extLst>
          </p:cNvPr>
          <p:cNvPicPr>
            <a:picLocks noChangeAspect="1"/>
          </p:cNvPicPr>
          <p:nvPr/>
        </p:nvPicPr>
        <p:blipFill>
          <a:blip r:embed="rId5">
            <a:alphaModFix amt="50000"/>
          </a:blip>
          <a:stretch>
            <a:fillRect/>
          </a:stretch>
        </p:blipFill>
        <p:spPr>
          <a:xfrm>
            <a:off x="11330872" y="6093627"/>
            <a:ext cx="727256" cy="608266"/>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AE2C488C280046849C482FBF6223F7" ma:contentTypeVersion="9" ma:contentTypeDescription="Create a new document." ma:contentTypeScope="" ma:versionID="42bd7d8d8a3d9268ef7651fdfc5cadd2">
  <xsd:schema xmlns:xsd="http://www.w3.org/2001/XMLSchema" xmlns:xs="http://www.w3.org/2001/XMLSchema" xmlns:p="http://schemas.microsoft.com/office/2006/metadata/properties" xmlns:ns2="e1177132-9cff-4bdb-9b7f-c7de35a4d82c" targetNamespace="http://schemas.microsoft.com/office/2006/metadata/properties" ma:root="true" ma:fieldsID="665eefec9100613004d7dfb84a0def43" ns2:_="">
    <xsd:import namespace="e1177132-9cff-4bdb-9b7f-c7de35a4d82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177132-9cff-4bdb-9b7f-c7de35a4d8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12e6a1c-c778-403a-bcf3-20fd516974b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1177132-9cff-4bdb-9b7f-c7de35a4d82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BD18D21-9A0E-431F-9DCC-4FAAF18880DE}">
  <ds:schemaRefs>
    <ds:schemaRef ds:uri="e1177132-9cff-4bdb-9b7f-c7de35a4d8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7D27EF-DD2E-4E76-857F-C15F39491117}">
  <ds:schemaRefs>
    <ds:schemaRef ds:uri="http://schemas.microsoft.com/sharepoint/v3/contenttype/forms"/>
  </ds:schemaRefs>
</ds:datastoreItem>
</file>

<file path=customXml/itemProps3.xml><?xml version="1.0" encoding="utf-8"?>
<ds:datastoreItem xmlns:ds="http://schemas.openxmlformats.org/officeDocument/2006/customXml" ds:itemID="{621111B5-0248-446A-A127-7C69629A5292}">
  <ds:schemaRefs>
    <ds:schemaRef ds:uri="e1177132-9cff-4bdb-9b7f-c7de35a4d82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Vapor Trail</Template>
  <TotalTime>314</TotalTime>
  <Words>3302</Words>
  <Application>Microsoft Office PowerPoint</Application>
  <PresentationFormat>Widescreen</PresentationFormat>
  <Paragraphs>238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Courier New</vt:lpstr>
      <vt:lpstr>Vapor Trail</vt:lpstr>
      <vt:lpstr>NHL game Analytics</vt:lpstr>
      <vt:lpstr>Project Premise</vt:lpstr>
      <vt:lpstr>Objectives</vt:lpstr>
      <vt:lpstr>Dataset Overview</vt:lpstr>
      <vt:lpstr>Technology Stack</vt:lpstr>
      <vt:lpstr>Architecture Overview</vt:lpstr>
      <vt:lpstr>Bronze Layer</vt:lpstr>
      <vt:lpstr>Silver Layer</vt:lpstr>
      <vt:lpstr>Initial Data Model</vt:lpstr>
      <vt:lpstr>Final ERD</vt:lpstr>
      <vt:lpstr>Machine learning p.o.c.</vt:lpstr>
      <vt:lpstr>Power BI Strategy</vt:lpstr>
      <vt:lpstr>DASHBOARD: Overview</vt:lpstr>
      <vt:lpstr>Dashboard: Team STATS</vt:lpstr>
      <vt:lpstr>Dashboard: Skater STATs</vt:lpstr>
      <vt:lpstr>Dashboard: Goalie Stats</vt:lpstr>
      <vt:lpstr>Dashboard: League Trend</vt:lpstr>
      <vt:lpstr>Challenges</vt:lpstr>
      <vt:lpstr>KEY learnings &amp; Improvements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 C</cp:lastModifiedBy>
  <cp:revision>5</cp:revision>
  <dcterms:created xsi:type="dcterms:W3CDTF">2013-01-27T09:14:16Z</dcterms:created>
  <dcterms:modified xsi:type="dcterms:W3CDTF">2026-02-10T05:13:05Z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0x010100D7AE2C488C280046849C482FBF6223F7</vt:lpwstr>
  </property>
  <property fmtid="{D5CDD505-2E9C-101B-9397-08002B2CF9AE}" pid="3" name="MediaServiceImageTags">
    <vt:lpwstr/>
  </property>
</Properties>
</file>